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76"/>
  </p:notesMasterIdLst>
  <p:sldIdLst>
    <p:sldId id="257" r:id="rId2"/>
    <p:sldId id="260" r:id="rId3"/>
    <p:sldId id="258" r:id="rId4"/>
    <p:sldId id="282" r:id="rId5"/>
    <p:sldId id="287" r:id="rId6"/>
    <p:sldId id="285" r:id="rId7"/>
    <p:sldId id="288" r:id="rId8"/>
    <p:sldId id="289" r:id="rId9"/>
    <p:sldId id="290" r:id="rId10"/>
    <p:sldId id="292" r:id="rId11"/>
    <p:sldId id="293" r:id="rId12"/>
    <p:sldId id="294" r:id="rId13"/>
    <p:sldId id="302" r:id="rId14"/>
    <p:sldId id="295" r:id="rId15"/>
    <p:sldId id="296" r:id="rId16"/>
    <p:sldId id="297" r:id="rId17"/>
    <p:sldId id="298" r:id="rId18"/>
    <p:sldId id="299" r:id="rId19"/>
    <p:sldId id="300" r:id="rId20"/>
    <p:sldId id="301" r:id="rId21"/>
    <p:sldId id="303" r:id="rId22"/>
    <p:sldId id="304" r:id="rId23"/>
    <p:sldId id="335" r:id="rId24"/>
    <p:sldId id="305" r:id="rId25"/>
    <p:sldId id="324" r:id="rId26"/>
    <p:sldId id="325" r:id="rId27"/>
    <p:sldId id="326" r:id="rId28"/>
    <p:sldId id="327" r:id="rId29"/>
    <p:sldId id="333" r:id="rId30"/>
    <p:sldId id="307" r:id="rId31"/>
    <p:sldId id="308" r:id="rId32"/>
    <p:sldId id="309" r:id="rId33"/>
    <p:sldId id="310" r:id="rId34"/>
    <p:sldId id="311" r:id="rId35"/>
    <p:sldId id="312" r:id="rId36"/>
    <p:sldId id="331" r:id="rId37"/>
    <p:sldId id="314" r:id="rId38"/>
    <p:sldId id="313" r:id="rId39"/>
    <p:sldId id="318" r:id="rId40"/>
    <p:sldId id="334" r:id="rId41"/>
    <p:sldId id="315" r:id="rId42"/>
    <p:sldId id="328" r:id="rId43"/>
    <p:sldId id="316" r:id="rId44"/>
    <p:sldId id="330" r:id="rId45"/>
    <p:sldId id="319" r:id="rId46"/>
    <p:sldId id="332" r:id="rId47"/>
    <p:sldId id="321" r:id="rId48"/>
    <p:sldId id="322" r:id="rId49"/>
    <p:sldId id="323" r:id="rId50"/>
    <p:sldId id="363" r:id="rId51"/>
    <p:sldId id="360" r:id="rId52"/>
    <p:sldId id="336" r:id="rId53"/>
    <p:sldId id="337" r:id="rId54"/>
    <p:sldId id="338" r:id="rId55"/>
    <p:sldId id="339" r:id="rId56"/>
    <p:sldId id="340" r:id="rId57"/>
    <p:sldId id="341" r:id="rId58"/>
    <p:sldId id="342" r:id="rId59"/>
    <p:sldId id="361" r:id="rId60"/>
    <p:sldId id="343" r:id="rId61"/>
    <p:sldId id="344" r:id="rId62"/>
    <p:sldId id="345" r:id="rId63"/>
    <p:sldId id="347" r:id="rId64"/>
    <p:sldId id="348" r:id="rId65"/>
    <p:sldId id="349" r:id="rId66"/>
    <p:sldId id="350" r:id="rId67"/>
    <p:sldId id="351" r:id="rId68"/>
    <p:sldId id="352" r:id="rId69"/>
    <p:sldId id="362" r:id="rId70"/>
    <p:sldId id="354" r:id="rId71"/>
    <p:sldId id="355" r:id="rId72"/>
    <p:sldId id="320" r:id="rId73"/>
    <p:sldId id="353" r:id="rId74"/>
    <p:sldId id="263" r:id="rId75"/>
  </p:sldIdLst>
  <p:sldSz cx="12192000" cy="6858000"/>
  <p:notesSz cx="6858000" cy="9144000"/>
  <p:embeddedFontLst>
    <p:embeddedFont>
      <p:font typeface="Calibri" panose="020F0502020204030204" pitchFamily="34" charset="0"/>
      <p:regular r:id="rId77"/>
      <p:bold r:id="rId78"/>
      <p:italic r:id="rId79"/>
      <p:boldItalic r:id="rId80"/>
    </p:embeddedFont>
    <p:embeddedFont>
      <p:font typeface="Century Gothic" panose="020B050202020202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Helvetica" panose="020B0604020202020204" pitchFamily="34" charset="0"/>
      <p:regular r:id="rId89"/>
      <p:bold r:id="rId90"/>
      <p:italic r:id="rId91"/>
      <p:boldItalic r:id="rId92"/>
    </p:embeddedFont>
    <p:embeddedFont>
      <p:font typeface="Work Sans" pitchFamily="2" charset="0"/>
      <p:regular r:id="rId93"/>
      <p:bold r:id="rId94"/>
      <p:italic r:id="rId95"/>
      <p:boldItalic r:id="rId96"/>
    </p:embeddedFont>
    <p:embeddedFont>
      <p:font typeface="Work Sans Light" pitchFamily="2" charset="0"/>
      <p:regular r:id="rId97"/>
      <p:bold r:id="rId98"/>
      <p:italic r:id="rId99"/>
      <p:boldItalic r:id="rId100"/>
    </p:embeddedFont>
    <p:embeddedFont>
      <p:font typeface="Work Sans Medium"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9" roundtripDataSignature="AMtx7mh4DYsuONDA2gV79eXEFcnhuHdb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customschemas.google.com/relationships/presentationmetadata" Target="meta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6253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448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99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962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46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379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9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521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87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165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8752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4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665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56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245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7668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63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595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924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168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800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922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000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81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13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380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847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047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794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22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428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971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0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55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207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756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264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132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94199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0639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15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890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936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300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928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6647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117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807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793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895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315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900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447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365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965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1479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094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8581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863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206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191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850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17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536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274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8022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299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4213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095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0" dirty="0">
                <a:solidFill>
                  <a:srgbClr val="6A9955"/>
                </a:solidFill>
                <a:effectLst/>
                <a:latin typeface="Consolas" panose="020B0609020204030204" pitchFamily="49" charset="0"/>
              </a:rPr>
              <a:t>#pip install </a:t>
            </a:r>
            <a:r>
              <a:rPr lang="en-US" b="0" dirty="0" err="1">
                <a:solidFill>
                  <a:srgbClr val="6A9955"/>
                </a:solidFill>
                <a:effectLst/>
                <a:latin typeface="Consolas" panose="020B0609020204030204" pitchFamily="49" charset="0"/>
              </a:rPr>
              <a:t>mysql</a:t>
            </a:r>
            <a:r>
              <a:rPr lang="en-US" b="0" dirty="0">
                <a:solidFill>
                  <a:srgbClr val="6A9955"/>
                </a:solidFill>
                <a:effectLst/>
                <a:latin typeface="Consolas" panose="020B0609020204030204" pitchFamily="49" charset="0"/>
              </a:rPr>
              <a:t>-connector-python</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#pip install </a:t>
            </a:r>
            <a:r>
              <a:rPr lang="en-US" b="0" dirty="0" err="1">
                <a:solidFill>
                  <a:srgbClr val="6A9955"/>
                </a:solidFill>
                <a:effectLst/>
                <a:latin typeface="Consolas" panose="020B0609020204030204" pitchFamily="49" charset="0"/>
              </a:rPr>
              <a:t>xlrd</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0" lvl="0" indent="0" algn="l" rtl="0">
              <a:spcBef>
                <a:spcPts val="0"/>
              </a:spcBef>
              <a:spcAft>
                <a:spcPts val="0"/>
              </a:spcAft>
              <a:buNone/>
            </a:pPr>
            <a:endParaRPr dirty="0"/>
          </a:p>
        </p:txBody>
      </p:sp>
      <p:sp>
        <p:nvSpPr>
          <p:cNvPr id="302" name="Google Shape;30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272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98"/>
        <p:cNvGrpSpPr/>
        <p:nvPr/>
      </p:nvGrpSpPr>
      <p:grpSpPr>
        <a:xfrm>
          <a:off x="0" y="0"/>
          <a:ext cx="0" cy="0"/>
          <a:chOff x="0" y="0"/>
          <a:chExt cx="0" cy="0"/>
        </a:xfrm>
      </p:grpSpPr>
      <p:pic>
        <p:nvPicPr>
          <p:cNvPr id="99" name="Google Shape;99;p27"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48"/>
        <p:cNvGrpSpPr/>
        <p:nvPr/>
      </p:nvGrpSpPr>
      <p:grpSpPr>
        <a:xfrm>
          <a:off x="0" y="0"/>
          <a:ext cx="0" cy="0"/>
          <a:chOff x="0" y="0"/>
          <a:chExt cx="0" cy="0"/>
        </a:xfrm>
      </p:grpSpPr>
      <p:sp>
        <p:nvSpPr>
          <p:cNvPr id="149" name="Google Shape;14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3"/>
        <p:cNvGrpSpPr/>
        <p:nvPr/>
      </p:nvGrpSpPr>
      <p:grpSpPr>
        <a:xfrm>
          <a:off x="0" y="0"/>
          <a:ext cx="0" cy="0"/>
          <a:chOff x="0" y="0"/>
          <a:chExt cx="0" cy="0"/>
        </a:xfrm>
      </p:grpSpPr>
      <p:sp>
        <p:nvSpPr>
          <p:cNvPr id="154" name="Google Shape;154;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6" name="Google Shape;156;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7" name="Google Shape;15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0"/>
        <p:cNvGrpSpPr/>
        <p:nvPr/>
      </p:nvGrpSpPr>
      <p:grpSpPr>
        <a:xfrm>
          <a:off x="0" y="0"/>
          <a:ext cx="0" cy="0"/>
          <a:chOff x="0" y="0"/>
          <a:chExt cx="0" cy="0"/>
        </a:xfrm>
      </p:grpSpPr>
      <p:sp>
        <p:nvSpPr>
          <p:cNvPr id="161" name="Google Shape;161;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45"/>
          <p:cNvSpPr>
            <a:spLocks noGrp="1"/>
          </p:cNvSpPr>
          <p:nvPr>
            <p:ph type="pic" idx="2"/>
          </p:nvPr>
        </p:nvSpPr>
        <p:spPr>
          <a:xfrm>
            <a:off x="5183188" y="987425"/>
            <a:ext cx="6172200" cy="4873625"/>
          </a:xfrm>
          <a:prstGeom prst="rect">
            <a:avLst/>
          </a:prstGeom>
          <a:noFill/>
          <a:ln>
            <a:noFill/>
          </a:ln>
        </p:spPr>
      </p:sp>
      <p:sp>
        <p:nvSpPr>
          <p:cNvPr id="163" name="Google Shape;163;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4" name="Google Shape;16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7"/>
        <p:cNvGrpSpPr/>
        <p:nvPr/>
      </p:nvGrpSpPr>
      <p:grpSpPr>
        <a:xfrm>
          <a:off x="0" y="0"/>
          <a:ext cx="0" cy="0"/>
          <a:chOff x="0" y="0"/>
          <a:chExt cx="0" cy="0"/>
        </a:xfrm>
      </p:grpSpPr>
      <p:sp>
        <p:nvSpPr>
          <p:cNvPr id="168" name="Google Shape;168;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3"/>
        <p:cNvGrpSpPr/>
        <p:nvPr/>
      </p:nvGrpSpPr>
      <p:grpSpPr>
        <a:xfrm>
          <a:off x="0" y="0"/>
          <a:ext cx="0" cy="0"/>
          <a:chOff x="0" y="0"/>
          <a:chExt cx="0" cy="0"/>
        </a:xfrm>
      </p:grpSpPr>
      <p:sp>
        <p:nvSpPr>
          <p:cNvPr id="174" name="Google Shape;174;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00"/>
        <p:cNvGrpSpPr/>
        <p:nvPr/>
      </p:nvGrpSpPr>
      <p:grpSpPr>
        <a:xfrm>
          <a:off x="0" y="0"/>
          <a:ext cx="0" cy="0"/>
          <a:chOff x="0" y="0"/>
          <a:chExt cx="0" cy="0"/>
        </a:xfrm>
      </p:grpSpPr>
      <p:pic>
        <p:nvPicPr>
          <p:cNvPr id="101" name="Google Shape;101;p2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02" name="Google Shape;102;p2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10"/>
        <p:cNvGrpSpPr/>
        <p:nvPr/>
      </p:nvGrpSpPr>
      <p:grpSpPr>
        <a:xfrm>
          <a:off x="0" y="0"/>
          <a:ext cx="0" cy="0"/>
          <a:chOff x="0" y="0"/>
          <a:chExt cx="0" cy="0"/>
        </a:xfrm>
      </p:grpSpPr>
      <p:sp>
        <p:nvSpPr>
          <p:cNvPr id="111" name="Google Shape;11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4"/>
        <p:cNvGrpSpPr/>
        <p:nvPr/>
      </p:nvGrpSpPr>
      <p:grpSpPr>
        <a:xfrm>
          <a:off x="0" y="0"/>
          <a:ext cx="0" cy="0"/>
          <a:chOff x="0" y="0"/>
          <a:chExt cx="0" cy="0"/>
        </a:xfrm>
      </p:grpSpPr>
      <p:sp>
        <p:nvSpPr>
          <p:cNvPr id="115" name="Google Shape;115;p3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7" name="Google Shape;11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20"/>
        <p:cNvGrpSpPr/>
        <p:nvPr/>
      </p:nvGrpSpPr>
      <p:grpSpPr>
        <a:xfrm>
          <a:off x="0" y="0"/>
          <a:ext cx="0" cy="0"/>
          <a:chOff x="0" y="0"/>
          <a:chExt cx="0" cy="0"/>
        </a:xfrm>
      </p:grpSpPr>
      <p:sp>
        <p:nvSpPr>
          <p:cNvPr id="121" name="Google Shape;12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6"/>
        <p:cNvGrpSpPr/>
        <p:nvPr/>
      </p:nvGrpSpPr>
      <p:grpSpPr>
        <a:xfrm>
          <a:off x="0" y="0"/>
          <a:ext cx="0" cy="0"/>
          <a:chOff x="0" y="0"/>
          <a:chExt cx="0" cy="0"/>
        </a:xfrm>
      </p:grpSpPr>
      <p:sp>
        <p:nvSpPr>
          <p:cNvPr id="127" name="Google Shape;127;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9" name="Google Shape;12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2"/>
        <p:cNvGrpSpPr/>
        <p:nvPr/>
      </p:nvGrpSpPr>
      <p:grpSpPr>
        <a:xfrm>
          <a:off x="0" y="0"/>
          <a:ext cx="0" cy="0"/>
          <a:chOff x="0" y="0"/>
          <a:chExt cx="0" cy="0"/>
        </a:xfrm>
      </p:grpSpPr>
      <p:sp>
        <p:nvSpPr>
          <p:cNvPr id="133" name="Google Shape;13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9"/>
        <p:cNvGrpSpPr/>
        <p:nvPr/>
      </p:nvGrpSpPr>
      <p:grpSpPr>
        <a:xfrm>
          <a:off x="0" y="0"/>
          <a:ext cx="0" cy="0"/>
          <a:chOff x="0" y="0"/>
          <a:chExt cx="0" cy="0"/>
        </a:xfrm>
      </p:grpSpPr>
      <p:sp>
        <p:nvSpPr>
          <p:cNvPr id="140" name="Google Shape;140;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2" name="Google Shape;142;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docs.google.com/spreadsheets/d/15vGPCVP8ixq-lTRnu5Qko8f7iyy823D9/edit?usp=sharing&amp;ouid=104204113553695993324&amp;rtpof=true&amp;sd=true" TargetMode="External"/><Relationship Id="rId4" Type="http://schemas.openxmlformats.org/officeDocument/2006/relationships/hyperlink" Target="https://sourceforge.net/projects/pgsqlportable/files/latest/downloa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mailto:jgalindos@sena.edu.c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docs.peewee-orm.com/en/latest/peewee/models.html" TargetMode="External"/><Relationship Id="rId5" Type="http://schemas.openxmlformats.org/officeDocument/2006/relationships/image" Target="../media/image67.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embed/4Dko5W96WH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hyperlink" Target="https://desktop.docker.com/win/main/amd64/Docker%20Desktop%20Installer.ex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hyperlink" Target="http://localhost:808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mozilla.org/es/docs/Web/HTTP/Status"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hyperlink" Target="https://diego.com.es/metodos-http"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dvanced-rest-client/arc-electron/releases/download/v17.0.9/arc-setup.exe"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95.sv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fegasu/DBD1/blob/main/5_MATERIALES%20DE%20FORMACION/HRMYSQL.sq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5vGPCVP8ixq-lTRnu5Qko8f7iyy823D9/edit?usp=sharing&amp;ouid=104204113553695993324&amp;rtpof=true&amp;sd=tru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
          <p:cNvSpPr txBox="1"/>
          <p:nvPr/>
        </p:nvSpPr>
        <p:spPr>
          <a:xfrm>
            <a:off x="995422" y="2551837"/>
            <a:ext cx="64536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b="1" dirty="0">
                <a:solidFill>
                  <a:srgbClr val="3F3F3F"/>
                </a:solidFill>
                <a:latin typeface="Work Sans"/>
                <a:ea typeface="Work Sans"/>
                <a:cs typeface="Work Sans"/>
                <a:sym typeface="Work Sans"/>
              </a:rPr>
              <a:t>Fundamentos Tecnologías Emergentes con Python</a:t>
            </a:r>
            <a:endParaRPr sz="4000" b="1" dirty="0">
              <a:solidFill>
                <a:srgbClr val="3F3F3F"/>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MIGRANDO DESDE EXCEL CON PYTHON</a:t>
            </a:r>
            <a:endParaRPr lang="es-CO" sz="3200" dirty="0"/>
          </a:p>
        </p:txBody>
      </p:sp>
      <p:sp>
        <p:nvSpPr>
          <p:cNvPr id="8" name="CuadroTexto 7">
            <a:extLst>
              <a:ext uri="{FF2B5EF4-FFF2-40B4-BE49-F238E27FC236}">
                <a16:creationId xmlns:a16="http://schemas.microsoft.com/office/drawing/2014/main" id="{81F7B6FF-D3F4-ABF3-7650-451BEBB61852}"/>
              </a:ext>
            </a:extLst>
          </p:cNvPr>
          <p:cNvSpPr txBox="1"/>
          <p:nvPr/>
        </p:nvSpPr>
        <p:spPr>
          <a:xfrm>
            <a:off x="647294" y="2803309"/>
            <a:ext cx="6141492" cy="400110"/>
          </a:xfrm>
          <a:prstGeom prst="rect">
            <a:avLst/>
          </a:prstGeom>
          <a:noFill/>
        </p:spPr>
        <p:txBody>
          <a:bodyPr wrap="square">
            <a:spAutoFit/>
          </a:bodyPr>
          <a:lstStyle/>
          <a:p>
            <a:r>
              <a:rPr lang="es-ES" sz="2000" b="1" dirty="0"/>
              <a:t>Crear la tabla si no existe</a:t>
            </a:r>
            <a:endParaRPr lang="es-CO" sz="2000" b="1"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47291" y="2020074"/>
            <a:ext cx="6141492" cy="400110"/>
          </a:xfrm>
          <a:prstGeom prst="rect">
            <a:avLst/>
          </a:prstGeom>
          <a:noFill/>
        </p:spPr>
        <p:txBody>
          <a:bodyPr wrap="square">
            <a:spAutoFit/>
          </a:bodyPr>
          <a:lstStyle/>
          <a:p>
            <a:r>
              <a:rPr lang="es-CO" sz="2000" b="1" dirty="0"/>
              <a:t>Crear un cursor para interactuar con MySQL</a:t>
            </a:r>
          </a:p>
        </p:txBody>
      </p:sp>
      <p:sp>
        <p:nvSpPr>
          <p:cNvPr id="13" name="CuadroTexto 12">
            <a:extLst>
              <a:ext uri="{FF2B5EF4-FFF2-40B4-BE49-F238E27FC236}">
                <a16:creationId xmlns:a16="http://schemas.microsoft.com/office/drawing/2014/main" id="{0F61985A-4812-35E0-236E-9439F60FA5BF}"/>
              </a:ext>
            </a:extLst>
          </p:cNvPr>
          <p:cNvSpPr txBox="1"/>
          <p:nvPr/>
        </p:nvSpPr>
        <p:spPr>
          <a:xfrm>
            <a:off x="647291" y="4132927"/>
            <a:ext cx="6141492" cy="400110"/>
          </a:xfrm>
          <a:prstGeom prst="rect">
            <a:avLst/>
          </a:prstGeom>
          <a:noFill/>
        </p:spPr>
        <p:txBody>
          <a:bodyPr wrap="square">
            <a:spAutoFit/>
          </a:bodyPr>
          <a:lstStyle/>
          <a:p>
            <a:r>
              <a:rPr lang="es-CO" sz="2000" b="1" dirty="0"/>
              <a:t>Ejecutar la consulta</a:t>
            </a:r>
          </a:p>
        </p:txBody>
      </p:sp>
      <p:sp>
        <p:nvSpPr>
          <p:cNvPr id="2" name="CuadroTexto 1">
            <a:extLst>
              <a:ext uri="{FF2B5EF4-FFF2-40B4-BE49-F238E27FC236}">
                <a16:creationId xmlns:a16="http://schemas.microsoft.com/office/drawing/2014/main" id="{FBEF0897-E569-B53B-EE79-50497AA4B881}"/>
              </a:ext>
            </a:extLst>
          </p:cNvPr>
          <p:cNvSpPr txBox="1"/>
          <p:nvPr/>
        </p:nvSpPr>
        <p:spPr>
          <a:xfrm>
            <a:off x="647291" y="2378387"/>
            <a:ext cx="11239907"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cursor=</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conn.cursor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p:txBody>
      </p:sp>
      <p:sp>
        <p:nvSpPr>
          <p:cNvPr id="5" name="CuadroTexto 4">
            <a:extLst>
              <a:ext uri="{FF2B5EF4-FFF2-40B4-BE49-F238E27FC236}">
                <a16:creationId xmlns:a16="http://schemas.microsoft.com/office/drawing/2014/main" id="{F25F473F-EBB9-67B4-C9F7-81566B40BAED}"/>
              </a:ext>
            </a:extLst>
          </p:cNvPr>
          <p:cNvSpPr txBox="1"/>
          <p:nvPr/>
        </p:nvSpPr>
        <p:spPr>
          <a:xfrm>
            <a:off x="647291" y="3124835"/>
            <a:ext cx="11239906" cy="9233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b="1" dirty="0">
                <a:solidFill>
                  <a:schemeClr val="tx1"/>
                </a:solidFill>
                <a:effectLst>
                  <a:outerShdw blurRad="38100" dist="38100" dir="2700000" algn="tl">
                    <a:srgbClr val="000000">
                      <a:alpha val="43137"/>
                    </a:srgbClr>
                  </a:outerShdw>
                </a:effectLst>
                <a:latin typeface="Consolas" panose="020B0609020204030204" pitchFamily="49" charset="0"/>
              </a:rPr>
              <a:t>sq="CREATE TABLE IF NOT EXISTS CATEGORIA(</a:t>
            </a:r>
          </a:p>
          <a:p>
            <a:r>
              <a:rPr lang="en-US" sz="1800" b="1" dirty="0">
                <a:solidFill>
                  <a:schemeClr val="tx1"/>
                </a:solidFill>
                <a:effectLst>
                  <a:outerShdw blurRad="38100" dist="38100" dir="2700000" algn="tl">
                    <a:srgbClr val="000000">
                      <a:alpha val="43137"/>
                    </a:srgbClr>
                  </a:outerShdw>
                </a:effectLst>
                <a:latin typeface="Consolas" panose="020B0609020204030204" pitchFamily="49" charset="0"/>
              </a:rPr>
              <a:t>    IDCATEGORIA INTEGER PRIMARY KEY, NOMBRECATEGORIA TEXT,DESCRIPCION TEXT</a:t>
            </a:r>
          </a:p>
          <a:p>
            <a:r>
              <a:rPr lang="en-US" sz="1800" b="1" dirty="0">
                <a:solidFill>
                  <a:schemeClr val="tx1"/>
                </a:solidFill>
                <a:effectLst>
                  <a:outerShdw blurRad="38100" dist="38100" dir="2700000" algn="tl">
                    <a:srgbClr val="000000">
                      <a:alpha val="43137"/>
                    </a:srgbClr>
                  </a:outerShdw>
                </a:effectLst>
                <a:latin typeface="Consolas" panose="020B0609020204030204" pitchFamily="49" charset="0"/>
              </a:rPr>
              <a:t>    )"</a:t>
            </a:r>
          </a:p>
        </p:txBody>
      </p:sp>
      <p:sp>
        <p:nvSpPr>
          <p:cNvPr id="10" name="CuadroTexto 9">
            <a:extLst>
              <a:ext uri="{FF2B5EF4-FFF2-40B4-BE49-F238E27FC236}">
                <a16:creationId xmlns:a16="http://schemas.microsoft.com/office/drawing/2014/main" id="{9A8B4934-E937-51B6-35A7-95E50D874E8E}"/>
              </a:ext>
            </a:extLst>
          </p:cNvPr>
          <p:cNvSpPr txBox="1"/>
          <p:nvPr/>
        </p:nvSpPr>
        <p:spPr>
          <a:xfrm>
            <a:off x="647290" y="4566662"/>
            <a:ext cx="11239905"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cursor.execute</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(sq)</a:t>
            </a:r>
          </a:p>
          <a:p>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conn.commit</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a:t>
            </a:r>
          </a:p>
        </p:txBody>
      </p:sp>
    </p:spTree>
    <p:extLst>
      <p:ext uri="{BB962C8B-B14F-4D97-AF65-F5344CB8AC3E}">
        <p14:creationId xmlns:p14="http://schemas.microsoft.com/office/powerpoint/2010/main" val="278553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MIGRANDO DESDE EXCEL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47290" y="2020074"/>
            <a:ext cx="8851551" cy="400110"/>
          </a:xfrm>
          <a:prstGeom prst="rect">
            <a:avLst/>
          </a:prstGeom>
          <a:noFill/>
        </p:spPr>
        <p:txBody>
          <a:bodyPr wrap="square">
            <a:spAutoFit/>
          </a:bodyPr>
          <a:lstStyle/>
          <a:p>
            <a:r>
              <a:rPr lang="es-ES" sz="2000" b="1" dirty="0"/>
              <a:t>Cargar la hoja “2,-Categorias” del archivo Excel “Neptuno.xls”</a:t>
            </a:r>
            <a:endParaRPr lang="es-CO" sz="2000" b="1" dirty="0"/>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1" y="1572747"/>
            <a:ext cx="10324544" cy="400110"/>
          </a:xfrm>
          <a:prstGeom prst="rect">
            <a:avLst/>
          </a:prstGeom>
          <a:noFill/>
        </p:spPr>
        <p:txBody>
          <a:bodyPr wrap="square">
            <a:spAutoFit/>
          </a:bodyPr>
          <a:lstStyle/>
          <a:p>
            <a:r>
              <a:rPr lang="es-CO" sz="20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INSERTAR REGISTROS EN LA TABLA CATEGORIAS</a:t>
            </a:r>
            <a:endParaRPr lang="es-CO" sz="2000" dirty="0">
              <a:latin typeface="+mn-lt"/>
            </a:endParaRPr>
          </a:p>
        </p:txBody>
      </p:sp>
      <p:pic>
        <p:nvPicPr>
          <p:cNvPr id="5" name="Imagen 4">
            <a:extLst>
              <a:ext uri="{FF2B5EF4-FFF2-40B4-BE49-F238E27FC236}">
                <a16:creationId xmlns:a16="http://schemas.microsoft.com/office/drawing/2014/main" id="{65291E87-8F1B-78F4-ABA5-A947969D8B7F}"/>
              </a:ext>
            </a:extLst>
          </p:cNvPr>
          <p:cNvPicPr>
            <a:picLocks noChangeAspect="1"/>
          </p:cNvPicPr>
          <p:nvPr/>
        </p:nvPicPr>
        <p:blipFill>
          <a:blip r:embed="rId3"/>
          <a:stretch>
            <a:fillRect/>
          </a:stretch>
        </p:blipFill>
        <p:spPr>
          <a:xfrm>
            <a:off x="751451" y="2406117"/>
            <a:ext cx="10344179" cy="337081"/>
          </a:xfrm>
          <a:prstGeom prst="rect">
            <a:avLst/>
          </a:prstGeom>
          <a:ln>
            <a:noFill/>
          </a:ln>
          <a:effectLst>
            <a:outerShdw blurRad="292100" dist="139700" dir="2700000" algn="tl" rotWithShape="0">
              <a:srgbClr val="333333">
                <a:alpha val="65000"/>
              </a:srgbClr>
            </a:outerShdw>
          </a:effectLst>
        </p:spPr>
      </p:pic>
      <p:sp>
        <p:nvSpPr>
          <p:cNvPr id="3" name="CuadroTexto 2">
            <a:extLst>
              <a:ext uri="{FF2B5EF4-FFF2-40B4-BE49-F238E27FC236}">
                <a16:creationId xmlns:a16="http://schemas.microsoft.com/office/drawing/2014/main" id="{EA2EAD63-C152-403D-AA12-DDFDC00D04B2}"/>
              </a:ext>
            </a:extLst>
          </p:cNvPr>
          <p:cNvSpPr txBox="1"/>
          <p:nvPr/>
        </p:nvSpPr>
        <p:spPr>
          <a:xfrm>
            <a:off x="751451" y="2942930"/>
            <a:ext cx="6093724" cy="400110"/>
          </a:xfrm>
          <a:prstGeom prst="rect">
            <a:avLst/>
          </a:prstGeom>
          <a:noFill/>
        </p:spPr>
        <p:txBody>
          <a:bodyPr wrap="square">
            <a:spAutoFit/>
          </a:bodyPr>
          <a:lstStyle/>
          <a:p>
            <a:r>
              <a:rPr lang="es-CO" sz="2000" b="1" dirty="0"/>
              <a:t>Se cargan los nombres de las columnas</a:t>
            </a:r>
          </a:p>
        </p:txBody>
      </p:sp>
      <p:pic>
        <p:nvPicPr>
          <p:cNvPr id="7" name="Imagen 6">
            <a:extLst>
              <a:ext uri="{FF2B5EF4-FFF2-40B4-BE49-F238E27FC236}">
                <a16:creationId xmlns:a16="http://schemas.microsoft.com/office/drawing/2014/main" id="{2A21DB87-3047-8E9B-AAC4-5C143ABE7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24" y="3042786"/>
            <a:ext cx="11226262" cy="3516869"/>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395C5204-978E-5D2C-A12A-A5F62D15A321}"/>
              </a:ext>
            </a:extLst>
          </p:cNvPr>
          <p:cNvSpPr txBox="1"/>
          <p:nvPr/>
        </p:nvSpPr>
        <p:spPr>
          <a:xfrm>
            <a:off x="751451" y="5905718"/>
            <a:ext cx="6093724" cy="400110"/>
          </a:xfrm>
          <a:prstGeom prst="rect">
            <a:avLst/>
          </a:prstGeom>
          <a:noFill/>
        </p:spPr>
        <p:txBody>
          <a:bodyPr wrap="square">
            <a:spAutoFit/>
          </a:bodyPr>
          <a:lstStyle/>
          <a:p>
            <a:r>
              <a:rPr lang="es-CO" sz="2000" b="1" dirty="0"/>
              <a:t>Cantidad de filas </a:t>
            </a:r>
          </a:p>
        </p:txBody>
      </p:sp>
      <p:pic>
        <p:nvPicPr>
          <p:cNvPr id="10" name="Imagen 9">
            <a:extLst>
              <a:ext uri="{FF2B5EF4-FFF2-40B4-BE49-F238E27FC236}">
                <a16:creationId xmlns:a16="http://schemas.microsoft.com/office/drawing/2014/main" id="{3AC31DD2-7538-0D3F-5711-4D00D12394C8}"/>
              </a:ext>
            </a:extLst>
          </p:cNvPr>
          <p:cNvPicPr>
            <a:picLocks noChangeAspect="1"/>
          </p:cNvPicPr>
          <p:nvPr/>
        </p:nvPicPr>
        <p:blipFill>
          <a:blip r:embed="rId5"/>
          <a:stretch>
            <a:fillRect/>
          </a:stretch>
        </p:blipFill>
        <p:spPr>
          <a:xfrm>
            <a:off x="751450" y="6327330"/>
            <a:ext cx="10220385" cy="383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275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MIGRANDO DESDE EXCEL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47290" y="2020074"/>
            <a:ext cx="8851551" cy="707886"/>
          </a:xfrm>
          <a:prstGeom prst="rect">
            <a:avLst/>
          </a:prstGeom>
          <a:noFill/>
        </p:spPr>
        <p:txBody>
          <a:bodyPr wrap="square">
            <a:spAutoFit/>
          </a:bodyPr>
          <a:lstStyle/>
          <a:p>
            <a:r>
              <a:rPr lang="es-ES" sz="2000" b="1" dirty="0"/>
              <a:t>Recorrer las filas para construir la instrucción </a:t>
            </a:r>
            <a:r>
              <a:rPr lang="es-ES" sz="2000" b="1" dirty="0" err="1"/>
              <a:t>insert</a:t>
            </a:r>
            <a:r>
              <a:rPr lang="es-ES" sz="2000" b="1" dirty="0"/>
              <a:t> y se ejecuta para crear el registro”</a:t>
            </a:r>
            <a:endParaRPr lang="es-CO" sz="2000" b="1" dirty="0"/>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0" y="1572747"/>
            <a:ext cx="10515599" cy="400110"/>
          </a:xfrm>
          <a:prstGeom prst="rect">
            <a:avLst/>
          </a:prstGeom>
          <a:noFill/>
        </p:spPr>
        <p:txBody>
          <a:bodyPr wrap="square">
            <a:spAutoFit/>
          </a:bodyPr>
          <a:lstStyle/>
          <a:p>
            <a:r>
              <a:rPr lang="es-CO" sz="20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INSERTAR REGISTROS EN LA TABLA CATEGORIAS</a:t>
            </a:r>
            <a:endParaRPr lang="es-CO" sz="2000" dirty="0">
              <a:latin typeface="+mn-lt"/>
            </a:endParaRPr>
          </a:p>
        </p:txBody>
      </p:sp>
      <p:pic>
        <p:nvPicPr>
          <p:cNvPr id="2" name="Imagen 1">
            <a:extLst>
              <a:ext uri="{FF2B5EF4-FFF2-40B4-BE49-F238E27FC236}">
                <a16:creationId xmlns:a16="http://schemas.microsoft.com/office/drawing/2014/main" id="{58258C1F-6BA6-C7A6-2977-C1D9EF45DF29}"/>
              </a:ext>
            </a:extLst>
          </p:cNvPr>
          <p:cNvPicPr>
            <a:picLocks noChangeAspect="1"/>
          </p:cNvPicPr>
          <p:nvPr/>
        </p:nvPicPr>
        <p:blipFill>
          <a:blip r:embed="rId3"/>
          <a:stretch>
            <a:fillRect/>
          </a:stretch>
        </p:blipFill>
        <p:spPr>
          <a:xfrm>
            <a:off x="647290" y="2727959"/>
            <a:ext cx="10515600" cy="3267237"/>
          </a:xfrm>
          <a:prstGeom prst="rect">
            <a:avLst/>
          </a:prstGeom>
          <a:ln>
            <a:noFill/>
          </a:ln>
          <a:effectLst>
            <a:outerShdw blurRad="292100" dist="139700" dir="2700000" algn="tl" rotWithShape="0">
              <a:srgbClr val="333333">
                <a:alpha val="65000"/>
              </a:srgbClr>
            </a:outerShdw>
          </a:effectLst>
        </p:spPr>
      </p:pic>
      <p:sp>
        <p:nvSpPr>
          <p:cNvPr id="11" name="CuadroTexto 10">
            <a:extLst>
              <a:ext uri="{FF2B5EF4-FFF2-40B4-BE49-F238E27FC236}">
                <a16:creationId xmlns:a16="http://schemas.microsoft.com/office/drawing/2014/main" id="{EDEAC167-BC3C-EA27-0AB3-D29E64748696}"/>
              </a:ext>
            </a:extLst>
          </p:cNvPr>
          <p:cNvSpPr txBox="1"/>
          <p:nvPr/>
        </p:nvSpPr>
        <p:spPr>
          <a:xfrm>
            <a:off x="647290" y="5984960"/>
            <a:ext cx="6093724" cy="400110"/>
          </a:xfrm>
          <a:prstGeom prst="rect">
            <a:avLst/>
          </a:prstGeom>
          <a:noFill/>
        </p:spPr>
        <p:txBody>
          <a:bodyPr wrap="square">
            <a:spAutoFit/>
          </a:bodyPr>
          <a:lstStyle/>
          <a:p>
            <a:r>
              <a:rPr lang="es-CO" sz="2000" b="1" dirty="0"/>
              <a:t>Se cierra la conexión al servidor </a:t>
            </a:r>
          </a:p>
        </p:txBody>
      </p:sp>
      <p:pic>
        <p:nvPicPr>
          <p:cNvPr id="12" name="Imagen 11">
            <a:extLst>
              <a:ext uri="{FF2B5EF4-FFF2-40B4-BE49-F238E27FC236}">
                <a16:creationId xmlns:a16="http://schemas.microsoft.com/office/drawing/2014/main" id="{FEB06690-D903-B64F-F71F-26D6FFC708F0}"/>
              </a:ext>
            </a:extLst>
          </p:cNvPr>
          <p:cNvPicPr>
            <a:picLocks noChangeAspect="1"/>
          </p:cNvPicPr>
          <p:nvPr/>
        </p:nvPicPr>
        <p:blipFill>
          <a:blip r:embed="rId4"/>
          <a:stretch>
            <a:fillRect/>
          </a:stretch>
        </p:blipFill>
        <p:spPr>
          <a:xfrm>
            <a:off x="647290" y="6385070"/>
            <a:ext cx="10515600" cy="348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03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7841563" y="1467624"/>
            <a:ext cx="4124325" cy="1104900"/>
          </a:xfrm>
          <a:prstGeom prst="rect">
            <a:avLst/>
          </a:prstGeom>
        </p:spPr>
      </p:pic>
      <p:sp>
        <p:nvSpPr>
          <p:cNvPr id="8" name="CuadroTexto 7">
            <a:extLst>
              <a:ext uri="{FF2B5EF4-FFF2-40B4-BE49-F238E27FC236}">
                <a16:creationId xmlns:a16="http://schemas.microsoft.com/office/drawing/2014/main" id="{3A8C2998-0102-9184-9B2A-7952091C26B6}"/>
              </a:ext>
            </a:extLst>
          </p:cNvPr>
          <p:cNvSpPr txBox="1"/>
          <p:nvPr/>
        </p:nvSpPr>
        <p:spPr>
          <a:xfrm>
            <a:off x="456236" y="3278524"/>
            <a:ext cx="11509652" cy="707886"/>
          </a:xfrm>
          <a:prstGeom prst="rect">
            <a:avLst/>
          </a:prstGeom>
          <a:noFill/>
        </p:spPr>
        <p:txBody>
          <a:bodyPr wrap="square">
            <a:spAutoFit/>
          </a:bodyPr>
          <a:lstStyle/>
          <a:p>
            <a:r>
              <a:rPr lang="es-ES" sz="4000" b="1" dirty="0">
                <a:solidFill>
                  <a:srgbClr val="FF0000"/>
                </a:solidFill>
                <a:effectLst>
                  <a:outerShdw blurRad="38100" dist="38100" dir="2700000" algn="tl">
                    <a:srgbClr val="000000">
                      <a:alpha val="43137"/>
                    </a:srgbClr>
                  </a:outerShdw>
                </a:effectLst>
                <a:latin typeface="Work Sans Medium"/>
                <a:ea typeface="Work Sans Medium"/>
                <a:cs typeface="Work Sans Medium"/>
                <a:sym typeface="Work Sans Medium"/>
              </a:rPr>
              <a:t>CONECTANDO MONGODB CON PYTHON</a:t>
            </a:r>
            <a:endParaRPr lang="es-CO"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503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47291" y="2020074"/>
            <a:ext cx="7009104" cy="400110"/>
          </a:xfrm>
          <a:prstGeom prst="rect">
            <a:avLst/>
          </a:prstGeom>
          <a:noFill/>
        </p:spPr>
        <p:txBody>
          <a:bodyPr wrap="square">
            <a:spAutoFit/>
          </a:bodyPr>
          <a:lstStyle/>
          <a:p>
            <a:r>
              <a:rPr lang="es-ES" sz="2000" b="1" dirty="0"/>
              <a:t>Conectar al servidor MongoDB local</a:t>
            </a:r>
            <a:endParaRPr lang="es-CO" sz="2000" b="1" dirty="0"/>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1" y="1572747"/>
            <a:ext cx="6141492" cy="383823"/>
          </a:xfrm>
          <a:prstGeom prst="rect">
            <a:avLst/>
          </a:prstGeom>
          <a:noFill/>
        </p:spPr>
        <p:txBody>
          <a:bodyPr wrap="square">
            <a:spAutoFit/>
          </a:bodyPr>
          <a:lstStyle/>
          <a:p>
            <a:pPr lvl="0"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Conectando Python con MongoDB</a:t>
            </a:r>
            <a:endParaRPr lang="es-CO" sz="1800" dirty="0">
              <a:effectLst/>
              <a:latin typeface="+mn-lt"/>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EDEAC167-BC3C-EA27-0AB3-D29E64748696}"/>
              </a:ext>
            </a:extLst>
          </p:cNvPr>
          <p:cNvSpPr txBox="1"/>
          <p:nvPr/>
        </p:nvSpPr>
        <p:spPr>
          <a:xfrm>
            <a:off x="647290" y="5062292"/>
            <a:ext cx="10324546" cy="400110"/>
          </a:xfrm>
          <a:prstGeom prst="rect">
            <a:avLst/>
          </a:prstGeom>
          <a:noFill/>
        </p:spPr>
        <p:txBody>
          <a:bodyPr wrap="square">
            <a:spAutoFit/>
          </a:bodyPr>
          <a:lstStyle/>
          <a:p>
            <a:r>
              <a:rPr lang="es-ES" sz="2000" b="1" dirty="0"/>
              <a:t>Crear la base de datos llamada “titulada” y la colección “aprendices”</a:t>
            </a:r>
            <a:endParaRPr lang="es-CO" sz="2000" b="1" dirty="0"/>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7841563" y="1467624"/>
            <a:ext cx="4124325" cy="1104900"/>
          </a:xfrm>
          <a:prstGeom prst="rect">
            <a:avLst/>
          </a:prstGeom>
        </p:spPr>
      </p:pic>
      <p:pic>
        <p:nvPicPr>
          <p:cNvPr id="5" name="Imagen 4">
            <a:extLst>
              <a:ext uri="{FF2B5EF4-FFF2-40B4-BE49-F238E27FC236}">
                <a16:creationId xmlns:a16="http://schemas.microsoft.com/office/drawing/2014/main" id="{208652A0-2A9D-91F9-260E-69235A4AE166}"/>
              </a:ext>
            </a:extLst>
          </p:cNvPr>
          <p:cNvPicPr>
            <a:picLocks noChangeAspect="1"/>
          </p:cNvPicPr>
          <p:nvPr/>
        </p:nvPicPr>
        <p:blipFill>
          <a:blip r:embed="rId4"/>
          <a:stretch>
            <a:fillRect/>
          </a:stretch>
        </p:blipFill>
        <p:spPr>
          <a:xfrm>
            <a:off x="647290" y="2936874"/>
            <a:ext cx="10368751" cy="196267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CC540BE6-A5EA-BCF0-9901-16CA175B6DE0}"/>
              </a:ext>
            </a:extLst>
          </p:cNvPr>
          <p:cNvPicPr>
            <a:picLocks noChangeAspect="1"/>
          </p:cNvPicPr>
          <p:nvPr/>
        </p:nvPicPr>
        <p:blipFill>
          <a:blip r:embed="rId5"/>
          <a:stretch>
            <a:fillRect/>
          </a:stretch>
        </p:blipFill>
        <p:spPr>
          <a:xfrm>
            <a:off x="647289" y="5462401"/>
            <a:ext cx="10324545" cy="742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97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47291" y="2020074"/>
            <a:ext cx="7009104" cy="400110"/>
          </a:xfrm>
          <a:prstGeom prst="rect">
            <a:avLst/>
          </a:prstGeom>
          <a:noFill/>
        </p:spPr>
        <p:txBody>
          <a:bodyPr wrap="square">
            <a:spAutoFit/>
          </a:bodyPr>
          <a:lstStyle/>
          <a:p>
            <a:r>
              <a:rPr lang="es-ES" sz="2000" b="1" dirty="0"/>
              <a:t>Insertar un documento</a:t>
            </a:r>
            <a:endParaRPr lang="es-CO" sz="2000" b="1" dirty="0"/>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1" y="1572747"/>
            <a:ext cx="6141492" cy="383823"/>
          </a:xfrm>
          <a:prstGeom prst="rect">
            <a:avLst/>
          </a:prstGeom>
          <a:noFill/>
        </p:spPr>
        <p:txBody>
          <a:bodyPr wrap="square">
            <a:spAutoFit/>
          </a:bodyPr>
          <a:lstStyle/>
          <a:p>
            <a:pPr lvl="0"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Conectando Python con MongoDB</a:t>
            </a:r>
            <a:endParaRPr lang="es-CO" sz="1800" dirty="0">
              <a:effectLst/>
              <a:latin typeface="+mn-lt"/>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EDEAC167-BC3C-EA27-0AB3-D29E64748696}"/>
              </a:ext>
            </a:extLst>
          </p:cNvPr>
          <p:cNvSpPr txBox="1"/>
          <p:nvPr/>
        </p:nvSpPr>
        <p:spPr>
          <a:xfrm>
            <a:off x="607437" y="3617352"/>
            <a:ext cx="10324546" cy="423001"/>
          </a:xfrm>
          <a:prstGeom prst="rect">
            <a:avLst/>
          </a:prstGeom>
          <a:noFill/>
        </p:spPr>
        <p:txBody>
          <a:bodyPr wrap="square">
            <a:spAutoFit/>
          </a:bodyPr>
          <a:lstStyle/>
          <a:p>
            <a:pPr algn="just">
              <a:lnSpc>
                <a:spcPct val="115000"/>
              </a:lnSpc>
              <a:spcAft>
                <a:spcPts val="1000"/>
              </a:spcAft>
            </a:pPr>
            <a:r>
              <a:rPr lang="es-CO" sz="2000" b="1" dirty="0">
                <a:effectLst/>
                <a:latin typeface="+mn-lt"/>
                <a:ea typeface="Calibri" panose="020F0502020204030204" pitchFamily="34" charset="0"/>
                <a:cs typeface="Times New Roman" panose="02020603050405020304" pitchFamily="18" charset="0"/>
              </a:rPr>
              <a:t>Observar en MongoDB Compas</a:t>
            </a:r>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7841563" y="1467624"/>
            <a:ext cx="4124325" cy="1104900"/>
          </a:xfrm>
          <a:prstGeom prst="rect">
            <a:avLst/>
          </a:prstGeom>
        </p:spPr>
      </p:pic>
      <p:pic>
        <p:nvPicPr>
          <p:cNvPr id="2" name="Imagen 1">
            <a:extLst>
              <a:ext uri="{FF2B5EF4-FFF2-40B4-BE49-F238E27FC236}">
                <a16:creationId xmlns:a16="http://schemas.microsoft.com/office/drawing/2014/main" id="{AB9B6E6D-6DC1-F060-6BEE-3CACEB93A96E}"/>
              </a:ext>
            </a:extLst>
          </p:cNvPr>
          <p:cNvPicPr>
            <a:picLocks noChangeAspect="1"/>
          </p:cNvPicPr>
          <p:nvPr/>
        </p:nvPicPr>
        <p:blipFill>
          <a:blip r:embed="rId4"/>
          <a:stretch>
            <a:fillRect/>
          </a:stretch>
        </p:blipFill>
        <p:spPr>
          <a:xfrm>
            <a:off x="647289" y="2572524"/>
            <a:ext cx="10284694" cy="856476"/>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7D969173-BFC5-A724-5C25-40376FACEDDB}"/>
              </a:ext>
            </a:extLst>
          </p:cNvPr>
          <p:cNvPicPr/>
          <p:nvPr/>
        </p:nvPicPr>
        <p:blipFill>
          <a:blip r:embed="rId5"/>
          <a:stretch/>
        </p:blipFill>
        <p:spPr>
          <a:xfrm>
            <a:off x="6780864" y="3240648"/>
            <a:ext cx="4350479" cy="307826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CuadroTexto 9">
            <a:extLst>
              <a:ext uri="{FF2B5EF4-FFF2-40B4-BE49-F238E27FC236}">
                <a16:creationId xmlns:a16="http://schemas.microsoft.com/office/drawing/2014/main" id="{152C7766-7C0C-9532-40D1-1A9D9B6E995C}"/>
              </a:ext>
            </a:extLst>
          </p:cNvPr>
          <p:cNvSpPr txBox="1"/>
          <p:nvPr/>
        </p:nvSpPr>
        <p:spPr>
          <a:xfrm>
            <a:off x="647289" y="4000276"/>
            <a:ext cx="6093724" cy="369332"/>
          </a:xfrm>
          <a:prstGeom prst="rect">
            <a:avLst/>
          </a:prstGeom>
          <a:noFill/>
        </p:spPr>
        <p:txBody>
          <a:bodyPr wrap="square">
            <a:spAutoFit/>
          </a:bodyPr>
          <a:lstStyle/>
          <a:p>
            <a:r>
              <a:rPr lang="es-CO" sz="1800" b="1" dirty="0"/>
              <a:t>Inserta más de un documento</a:t>
            </a:r>
          </a:p>
        </p:txBody>
      </p:sp>
      <p:pic>
        <p:nvPicPr>
          <p:cNvPr id="12" name="Imagen 11">
            <a:extLst>
              <a:ext uri="{FF2B5EF4-FFF2-40B4-BE49-F238E27FC236}">
                <a16:creationId xmlns:a16="http://schemas.microsoft.com/office/drawing/2014/main" id="{4934EEF1-AC26-6691-2114-555CDC2858C0}"/>
              </a:ext>
            </a:extLst>
          </p:cNvPr>
          <p:cNvPicPr>
            <a:picLocks noChangeAspect="1"/>
          </p:cNvPicPr>
          <p:nvPr/>
        </p:nvPicPr>
        <p:blipFill>
          <a:blip r:embed="rId6"/>
          <a:stretch>
            <a:fillRect/>
          </a:stretch>
        </p:blipFill>
        <p:spPr>
          <a:xfrm>
            <a:off x="647289" y="4426689"/>
            <a:ext cx="5612130" cy="1087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2185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47291" y="2020074"/>
            <a:ext cx="7009104" cy="400110"/>
          </a:xfrm>
          <a:prstGeom prst="rect">
            <a:avLst/>
          </a:prstGeom>
          <a:noFill/>
        </p:spPr>
        <p:txBody>
          <a:bodyPr wrap="square">
            <a:spAutoFit/>
          </a:bodyPr>
          <a:lstStyle/>
          <a:p>
            <a:r>
              <a:rPr lang="es-ES" sz="2000" b="1" dirty="0"/>
              <a:t>Mostrar todos los documentos de la colección</a:t>
            </a:r>
            <a:endParaRPr lang="es-CO" sz="2000" b="1" dirty="0"/>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1" y="1572747"/>
            <a:ext cx="6141492" cy="383823"/>
          </a:xfrm>
          <a:prstGeom prst="rect">
            <a:avLst/>
          </a:prstGeom>
          <a:noFill/>
        </p:spPr>
        <p:txBody>
          <a:bodyPr wrap="square">
            <a:spAutoFit/>
          </a:bodyPr>
          <a:lstStyle/>
          <a:p>
            <a:pPr lvl="0"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Conectando Python con MongoDB</a:t>
            </a:r>
            <a:endParaRPr lang="es-CO" sz="1800" dirty="0">
              <a:effectLst/>
              <a:latin typeface="+mn-lt"/>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EDEAC167-BC3C-EA27-0AB3-D29E64748696}"/>
              </a:ext>
            </a:extLst>
          </p:cNvPr>
          <p:cNvSpPr txBox="1"/>
          <p:nvPr/>
        </p:nvSpPr>
        <p:spPr>
          <a:xfrm>
            <a:off x="607437" y="3617352"/>
            <a:ext cx="10324546" cy="423001"/>
          </a:xfrm>
          <a:prstGeom prst="rect">
            <a:avLst/>
          </a:prstGeom>
          <a:noFill/>
        </p:spPr>
        <p:txBody>
          <a:bodyPr wrap="square">
            <a:spAutoFit/>
          </a:bodyPr>
          <a:lstStyle/>
          <a:p>
            <a:pPr algn="just">
              <a:lnSpc>
                <a:spcPct val="115000"/>
              </a:lnSpc>
              <a:spcAft>
                <a:spcPts val="1000"/>
              </a:spcAft>
            </a:pPr>
            <a:r>
              <a:rPr lang="es-ES" sz="2000" b="1" dirty="0">
                <a:effectLst/>
                <a:latin typeface="+mn-lt"/>
                <a:ea typeface="Calibri" panose="020F0502020204030204" pitchFamily="34" charset="0"/>
                <a:cs typeface="Times New Roman" panose="02020603050405020304" pitchFamily="18" charset="0"/>
              </a:rPr>
              <a:t>Mostrar un registro en especial</a:t>
            </a:r>
            <a:endParaRPr lang="es-CO" sz="2000" b="1" dirty="0">
              <a:effectLst/>
              <a:latin typeface="+mn-lt"/>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7841563" y="1470810"/>
            <a:ext cx="4124325" cy="1033473"/>
          </a:xfrm>
          <a:prstGeom prst="rect">
            <a:avLst/>
          </a:prstGeom>
        </p:spPr>
      </p:pic>
      <p:pic>
        <p:nvPicPr>
          <p:cNvPr id="5" name="Imagen 4">
            <a:extLst>
              <a:ext uri="{FF2B5EF4-FFF2-40B4-BE49-F238E27FC236}">
                <a16:creationId xmlns:a16="http://schemas.microsoft.com/office/drawing/2014/main" id="{64B66101-6472-408C-026A-BF1918997857}"/>
              </a:ext>
            </a:extLst>
          </p:cNvPr>
          <p:cNvPicPr>
            <a:picLocks noChangeAspect="1"/>
          </p:cNvPicPr>
          <p:nvPr/>
        </p:nvPicPr>
        <p:blipFill>
          <a:blip r:embed="rId4"/>
          <a:stretch>
            <a:fillRect/>
          </a:stretch>
        </p:blipFill>
        <p:spPr>
          <a:xfrm>
            <a:off x="765253" y="2537757"/>
            <a:ext cx="10324545" cy="113432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9EDFEDA8-C4F0-F7D7-2AFC-9B8B91E6FFA3}"/>
              </a:ext>
            </a:extLst>
          </p:cNvPr>
          <p:cNvPicPr>
            <a:picLocks noChangeAspect="1"/>
          </p:cNvPicPr>
          <p:nvPr/>
        </p:nvPicPr>
        <p:blipFill>
          <a:blip r:embed="rId5"/>
          <a:stretch>
            <a:fillRect/>
          </a:stretch>
        </p:blipFill>
        <p:spPr>
          <a:xfrm>
            <a:off x="607437" y="4040353"/>
            <a:ext cx="5612130" cy="828893"/>
          </a:xfrm>
          <a:prstGeom prst="rect">
            <a:avLst/>
          </a:prstGeom>
          <a:ln>
            <a:noFill/>
          </a:ln>
          <a:effectLst>
            <a:outerShdw blurRad="292100" dist="139700" dir="2700000" algn="tl" rotWithShape="0">
              <a:srgbClr val="333333">
                <a:alpha val="65000"/>
              </a:srgbClr>
            </a:outerShdw>
          </a:effectLst>
        </p:spPr>
      </p:pic>
      <p:sp>
        <p:nvSpPr>
          <p:cNvPr id="13" name="CuadroTexto 12">
            <a:extLst>
              <a:ext uri="{FF2B5EF4-FFF2-40B4-BE49-F238E27FC236}">
                <a16:creationId xmlns:a16="http://schemas.microsoft.com/office/drawing/2014/main" id="{142A03D3-7212-1E25-406E-2AD85C9D582F}"/>
              </a:ext>
            </a:extLst>
          </p:cNvPr>
          <p:cNvSpPr txBox="1"/>
          <p:nvPr/>
        </p:nvSpPr>
        <p:spPr>
          <a:xfrm>
            <a:off x="6377383" y="3652119"/>
            <a:ext cx="5305101" cy="708464"/>
          </a:xfrm>
          <a:prstGeom prst="rect">
            <a:avLst/>
          </a:prstGeom>
          <a:noFill/>
        </p:spPr>
        <p:txBody>
          <a:bodyPr wrap="square">
            <a:spAutoFit/>
          </a:bodyPr>
          <a:lstStyle/>
          <a:p>
            <a:pPr algn="just">
              <a:lnSpc>
                <a:spcPct val="115000"/>
              </a:lnSpc>
              <a:spcAft>
                <a:spcPts val="1000"/>
              </a:spcAft>
            </a:pPr>
            <a:r>
              <a:rPr lang="es-CO" sz="1800" b="1" dirty="0">
                <a:effectLst/>
                <a:latin typeface="+mn-lt"/>
                <a:ea typeface="Calibri" panose="020F0502020204030204" pitchFamily="34" charset="0"/>
                <a:cs typeface="Times New Roman" panose="02020603050405020304" pitchFamily="18" charset="0"/>
              </a:rPr>
              <a:t>Mostrar todos los documentos ordenados por la edad de forma descendente</a:t>
            </a:r>
          </a:p>
        </p:txBody>
      </p:sp>
      <p:pic>
        <p:nvPicPr>
          <p:cNvPr id="14" name="Imagen 13">
            <a:extLst>
              <a:ext uri="{FF2B5EF4-FFF2-40B4-BE49-F238E27FC236}">
                <a16:creationId xmlns:a16="http://schemas.microsoft.com/office/drawing/2014/main" id="{F344F998-AE9C-9C57-722E-2760BBEB5852}"/>
              </a:ext>
            </a:extLst>
          </p:cNvPr>
          <p:cNvPicPr>
            <a:picLocks noChangeAspect="1"/>
          </p:cNvPicPr>
          <p:nvPr/>
        </p:nvPicPr>
        <p:blipFill>
          <a:blip r:embed="rId6"/>
          <a:stretch>
            <a:fillRect/>
          </a:stretch>
        </p:blipFill>
        <p:spPr>
          <a:xfrm>
            <a:off x="6377383" y="4478756"/>
            <a:ext cx="5612130" cy="1104900"/>
          </a:xfrm>
          <a:prstGeom prst="rect">
            <a:avLst/>
          </a:prstGeom>
          <a:ln>
            <a:noFill/>
          </a:ln>
          <a:effectLst>
            <a:outerShdw blurRad="292100" dist="139700" dir="2700000" algn="tl" rotWithShape="0">
              <a:srgbClr val="333333">
                <a:alpha val="65000"/>
              </a:srgbClr>
            </a:outerShdw>
          </a:effectLst>
        </p:spPr>
      </p:pic>
      <p:sp>
        <p:nvSpPr>
          <p:cNvPr id="16" name="CuadroTexto 15">
            <a:extLst>
              <a:ext uri="{FF2B5EF4-FFF2-40B4-BE49-F238E27FC236}">
                <a16:creationId xmlns:a16="http://schemas.microsoft.com/office/drawing/2014/main" id="{2ADB4B34-E7AA-AF66-4A09-F8E57D20045D}"/>
              </a:ext>
            </a:extLst>
          </p:cNvPr>
          <p:cNvSpPr txBox="1"/>
          <p:nvPr/>
        </p:nvSpPr>
        <p:spPr>
          <a:xfrm>
            <a:off x="599525" y="4924970"/>
            <a:ext cx="5612130" cy="646331"/>
          </a:xfrm>
          <a:prstGeom prst="rect">
            <a:avLst/>
          </a:prstGeom>
          <a:noFill/>
        </p:spPr>
        <p:txBody>
          <a:bodyPr wrap="square">
            <a:spAutoFit/>
          </a:bodyPr>
          <a:lstStyle/>
          <a:p>
            <a:r>
              <a:rPr lang="es-CO" sz="1800" b="1" dirty="0"/>
              <a:t>Mostrar todos los documentos ordenados por la edad de forma ascendente</a:t>
            </a:r>
          </a:p>
        </p:txBody>
      </p:sp>
      <p:pic>
        <p:nvPicPr>
          <p:cNvPr id="17" name="Imagen 16">
            <a:extLst>
              <a:ext uri="{FF2B5EF4-FFF2-40B4-BE49-F238E27FC236}">
                <a16:creationId xmlns:a16="http://schemas.microsoft.com/office/drawing/2014/main" id="{4989CD91-871C-BA8E-674A-368EF0DC2E45}"/>
              </a:ext>
            </a:extLst>
          </p:cNvPr>
          <p:cNvPicPr>
            <a:picLocks noChangeAspect="1"/>
          </p:cNvPicPr>
          <p:nvPr/>
        </p:nvPicPr>
        <p:blipFill>
          <a:blip r:embed="rId7"/>
          <a:stretch>
            <a:fillRect/>
          </a:stretch>
        </p:blipFill>
        <p:spPr>
          <a:xfrm>
            <a:off x="648268" y="5630437"/>
            <a:ext cx="5522443" cy="934136"/>
          </a:xfrm>
          <a:prstGeom prst="rect">
            <a:avLst/>
          </a:prstGeom>
          <a:ln>
            <a:noFill/>
          </a:ln>
          <a:effectLst>
            <a:outerShdw blurRad="292100" dist="139700" dir="2700000" algn="tl" rotWithShape="0">
              <a:srgbClr val="333333">
                <a:alpha val="65000"/>
              </a:srgbClr>
            </a:outerShdw>
          </a:effectLst>
        </p:spPr>
      </p:pic>
      <p:sp>
        <p:nvSpPr>
          <p:cNvPr id="19" name="CuadroTexto 18">
            <a:extLst>
              <a:ext uri="{FF2B5EF4-FFF2-40B4-BE49-F238E27FC236}">
                <a16:creationId xmlns:a16="http://schemas.microsoft.com/office/drawing/2014/main" id="{BB6BE98F-9AB5-F49C-77BD-DBE9C2603739}"/>
              </a:ext>
            </a:extLst>
          </p:cNvPr>
          <p:cNvSpPr txBox="1"/>
          <p:nvPr/>
        </p:nvSpPr>
        <p:spPr>
          <a:xfrm>
            <a:off x="6330540" y="5580145"/>
            <a:ext cx="6189258" cy="356829"/>
          </a:xfrm>
          <a:prstGeom prst="rect">
            <a:avLst/>
          </a:prstGeom>
          <a:noFill/>
        </p:spPr>
        <p:txBody>
          <a:bodyPr wrap="square">
            <a:spAutoFit/>
          </a:bodyPr>
          <a:lstStyle/>
          <a:p>
            <a:pPr algn="just">
              <a:lnSpc>
                <a:spcPct val="115000"/>
              </a:lnSpc>
              <a:spcAft>
                <a:spcPts val="1000"/>
              </a:spcAft>
            </a:pPr>
            <a:r>
              <a:rPr lang="es-CO" sz="1600" b="1" dirty="0">
                <a:effectLst/>
                <a:latin typeface="+mn-lt"/>
                <a:ea typeface="Calibri" panose="020F0502020204030204" pitchFamily="34" charset="0"/>
                <a:cs typeface="Times New Roman" panose="02020603050405020304" pitchFamily="18" charset="0"/>
              </a:rPr>
              <a:t>Cambiar el nombre del aprendiz 3 por “García Rovira”</a:t>
            </a:r>
          </a:p>
        </p:txBody>
      </p:sp>
      <p:pic>
        <p:nvPicPr>
          <p:cNvPr id="20" name="Imagen 19">
            <a:extLst>
              <a:ext uri="{FF2B5EF4-FFF2-40B4-BE49-F238E27FC236}">
                <a16:creationId xmlns:a16="http://schemas.microsoft.com/office/drawing/2014/main" id="{AD2757EE-ADCF-B5EA-D6A9-E62DC2A2BBDB}"/>
              </a:ext>
            </a:extLst>
          </p:cNvPr>
          <p:cNvPicPr>
            <a:picLocks noChangeAspect="1"/>
          </p:cNvPicPr>
          <p:nvPr/>
        </p:nvPicPr>
        <p:blipFill>
          <a:blip r:embed="rId8"/>
          <a:stretch>
            <a:fillRect/>
          </a:stretch>
        </p:blipFill>
        <p:spPr>
          <a:xfrm>
            <a:off x="6377383" y="5912375"/>
            <a:ext cx="5688330" cy="652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9153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4791110" y="2291314"/>
            <a:ext cx="7194272" cy="646331"/>
          </a:xfrm>
          <a:prstGeom prst="rect">
            <a:avLst/>
          </a:prstGeom>
          <a:noFill/>
        </p:spPr>
        <p:txBody>
          <a:bodyPr wrap="square">
            <a:spAutoFit/>
          </a:bodyPr>
          <a:lstStyle/>
          <a:p>
            <a:r>
              <a:rPr lang="es-ES" sz="1800" b="1" dirty="0"/>
              <a:t>Cambiar el género por “M” a los que el nombre comience por “Ro”</a:t>
            </a:r>
            <a:endParaRPr lang="es-CO" sz="1800" b="1" dirty="0"/>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1" y="1572747"/>
            <a:ext cx="6141492" cy="383823"/>
          </a:xfrm>
          <a:prstGeom prst="rect">
            <a:avLst/>
          </a:prstGeom>
          <a:noFill/>
        </p:spPr>
        <p:txBody>
          <a:bodyPr wrap="square">
            <a:spAutoFit/>
          </a:bodyPr>
          <a:lstStyle/>
          <a:p>
            <a:pPr lvl="0"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Conectando Python con MongoDB</a:t>
            </a:r>
            <a:endParaRPr lang="es-CO" sz="1800" dirty="0">
              <a:effectLst/>
              <a:latin typeface="+mn-lt"/>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EDEAC167-BC3C-EA27-0AB3-D29E64748696}"/>
              </a:ext>
            </a:extLst>
          </p:cNvPr>
          <p:cNvSpPr txBox="1"/>
          <p:nvPr/>
        </p:nvSpPr>
        <p:spPr>
          <a:xfrm>
            <a:off x="4988371" y="4026977"/>
            <a:ext cx="5604218" cy="390107"/>
          </a:xfrm>
          <a:prstGeom prst="rect">
            <a:avLst/>
          </a:prstGeom>
          <a:noFill/>
        </p:spPr>
        <p:txBody>
          <a:bodyPr wrap="square">
            <a:spAutoFit/>
          </a:bodyPr>
          <a:lstStyle/>
          <a:p>
            <a:pPr algn="just">
              <a:lnSpc>
                <a:spcPct val="115000"/>
              </a:lnSpc>
              <a:spcAft>
                <a:spcPts val="1000"/>
              </a:spcAft>
            </a:pPr>
            <a:r>
              <a:rPr lang="es-CO" sz="1800" b="1" dirty="0">
                <a:effectLst/>
                <a:latin typeface="+mn-lt"/>
                <a:ea typeface="Calibri" panose="020F0502020204030204" pitchFamily="34" charset="0"/>
                <a:cs typeface="Times New Roman" panose="02020603050405020304" pitchFamily="18" charset="0"/>
              </a:rPr>
              <a:t>Listar solamente el mayor de los aprendices</a:t>
            </a:r>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5054801" y="1546401"/>
            <a:ext cx="4124325" cy="781943"/>
          </a:xfrm>
          <a:prstGeom prst="rect">
            <a:avLst/>
          </a:prstGeom>
        </p:spPr>
      </p:pic>
      <p:sp>
        <p:nvSpPr>
          <p:cNvPr id="13" name="CuadroTexto 12">
            <a:extLst>
              <a:ext uri="{FF2B5EF4-FFF2-40B4-BE49-F238E27FC236}">
                <a16:creationId xmlns:a16="http://schemas.microsoft.com/office/drawing/2014/main" id="{142A03D3-7212-1E25-406E-2AD85C9D582F}"/>
              </a:ext>
            </a:extLst>
          </p:cNvPr>
          <p:cNvSpPr txBox="1"/>
          <p:nvPr/>
        </p:nvSpPr>
        <p:spPr>
          <a:xfrm>
            <a:off x="4937294" y="5833649"/>
            <a:ext cx="5305101" cy="390107"/>
          </a:xfrm>
          <a:prstGeom prst="rect">
            <a:avLst/>
          </a:prstGeom>
          <a:noFill/>
        </p:spPr>
        <p:txBody>
          <a:bodyPr wrap="square">
            <a:spAutoFit/>
          </a:bodyPr>
          <a:lstStyle/>
          <a:p>
            <a:pPr algn="just">
              <a:lnSpc>
                <a:spcPct val="115000"/>
              </a:lnSpc>
              <a:spcAft>
                <a:spcPts val="1000"/>
              </a:spcAft>
            </a:pPr>
            <a:r>
              <a:rPr lang="es-CO" sz="1800" b="1" dirty="0">
                <a:effectLst/>
                <a:latin typeface="+mn-lt"/>
                <a:ea typeface="Calibri" panose="020F0502020204030204" pitchFamily="34" charset="0"/>
                <a:cs typeface="Times New Roman" panose="02020603050405020304" pitchFamily="18" charset="0"/>
              </a:rPr>
              <a:t>Borrar la colección aprendiz</a:t>
            </a:r>
          </a:p>
        </p:txBody>
      </p:sp>
      <p:sp>
        <p:nvSpPr>
          <p:cNvPr id="16" name="CuadroTexto 15">
            <a:extLst>
              <a:ext uri="{FF2B5EF4-FFF2-40B4-BE49-F238E27FC236}">
                <a16:creationId xmlns:a16="http://schemas.microsoft.com/office/drawing/2014/main" id="{2ADB4B34-E7AA-AF66-4A09-F8E57D20045D}"/>
              </a:ext>
            </a:extLst>
          </p:cNvPr>
          <p:cNvSpPr txBox="1"/>
          <p:nvPr/>
        </p:nvSpPr>
        <p:spPr>
          <a:xfrm>
            <a:off x="4980459" y="5088931"/>
            <a:ext cx="5612130" cy="369332"/>
          </a:xfrm>
          <a:prstGeom prst="rect">
            <a:avLst/>
          </a:prstGeom>
          <a:noFill/>
        </p:spPr>
        <p:txBody>
          <a:bodyPr wrap="square">
            <a:spAutoFit/>
          </a:bodyPr>
          <a:lstStyle/>
          <a:p>
            <a:r>
              <a:rPr lang="es-ES" sz="1800" b="1" dirty="0"/>
              <a:t> Borrar el aprendiz cuyo id es igual a 5</a:t>
            </a:r>
            <a:endParaRPr lang="es-CO" sz="1800" b="1" dirty="0"/>
          </a:p>
        </p:txBody>
      </p:sp>
      <p:pic>
        <p:nvPicPr>
          <p:cNvPr id="2" name="Imagen 1">
            <a:extLst>
              <a:ext uri="{FF2B5EF4-FFF2-40B4-BE49-F238E27FC236}">
                <a16:creationId xmlns:a16="http://schemas.microsoft.com/office/drawing/2014/main" id="{823CCF42-087B-0FA8-6802-A27819FEEC86}"/>
              </a:ext>
            </a:extLst>
          </p:cNvPr>
          <p:cNvPicPr>
            <a:picLocks noChangeAspect="1"/>
          </p:cNvPicPr>
          <p:nvPr/>
        </p:nvPicPr>
        <p:blipFill>
          <a:blip r:embed="rId4"/>
          <a:stretch>
            <a:fillRect/>
          </a:stretch>
        </p:blipFill>
        <p:spPr>
          <a:xfrm>
            <a:off x="4988372" y="2929328"/>
            <a:ext cx="5620534" cy="979475"/>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DA71A2A5-DB3E-5202-DB13-60023BBE928D}"/>
              </a:ext>
            </a:extLst>
          </p:cNvPr>
          <p:cNvPicPr>
            <a:picLocks noChangeAspect="1"/>
          </p:cNvPicPr>
          <p:nvPr/>
        </p:nvPicPr>
        <p:blipFill>
          <a:blip r:embed="rId5"/>
          <a:stretch>
            <a:fillRect/>
          </a:stretch>
        </p:blipFill>
        <p:spPr>
          <a:xfrm>
            <a:off x="4988371" y="4410132"/>
            <a:ext cx="5620534" cy="638264"/>
          </a:xfrm>
          <a:prstGeom prst="rect">
            <a:avLst/>
          </a:prstGeom>
        </p:spPr>
      </p:pic>
      <p:pic>
        <p:nvPicPr>
          <p:cNvPr id="12" name="Imagen 11">
            <a:extLst>
              <a:ext uri="{FF2B5EF4-FFF2-40B4-BE49-F238E27FC236}">
                <a16:creationId xmlns:a16="http://schemas.microsoft.com/office/drawing/2014/main" id="{4CA8E053-DBB9-2D7C-6A0E-4853C32BA1B2}"/>
              </a:ext>
            </a:extLst>
          </p:cNvPr>
          <p:cNvPicPr>
            <a:picLocks noChangeAspect="1"/>
          </p:cNvPicPr>
          <p:nvPr/>
        </p:nvPicPr>
        <p:blipFill>
          <a:blip r:embed="rId6"/>
          <a:stretch>
            <a:fillRect/>
          </a:stretch>
        </p:blipFill>
        <p:spPr>
          <a:xfrm>
            <a:off x="5045529" y="5446603"/>
            <a:ext cx="5547060" cy="441462"/>
          </a:xfrm>
          <a:prstGeom prst="rect">
            <a:avLst/>
          </a:prstGeom>
        </p:spPr>
      </p:pic>
      <p:pic>
        <p:nvPicPr>
          <p:cNvPr id="18" name="Imagen 17">
            <a:extLst>
              <a:ext uri="{FF2B5EF4-FFF2-40B4-BE49-F238E27FC236}">
                <a16:creationId xmlns:a16="http://schemas.microsoft.com/office/drawing/2014/main" id="{6CAA2AD9-89CB-111D-2573-64B68F30AC4F}"/>
              </a:ext>
            </a:extLst>
          </p:cNvPr>
          <p:cNvPicPr>
            <a:picLocks noChangeAspect="1"/>
          </p:cNvPicPr>
          <p:nvPr/>
        </p:nvPicPr>
        <p:blipFill>
          <a:blip r:embed="rId7"/>
          <a:stretch>
            <a:fillRect/>
          </a:stretch>
        </p:blipFill>
        <p:spPr>
          <a:xfrm>
            <a:off x="5054801" y="6206522"/>
            <a:ext cx="5547060" cy="441462"/>
          </a:xfrm>
          <a:prstGeom prst="rect">
            <a:avLst/>
          </a:prstGeom>
        </p:spPr>
      </p:pic>
      <p:pic>
        <p:nvPicPr>
          <p:cNvPr id="1026" name="Picture 2" descr="What is MongoDB? NoSQL database explained in an easy way.">
            <a:extLst>
              <a:ext uri="{FF2B5EF4-FFF2-40B4-BE49-F238E27FC236}">
                <a16:creationId xmlns:a16="http://schemas.microsoft.com/office/drawing/2014/main" id="{4A5FD2DD-86F7-8ADD-59F0-BA8F3B0902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6338" y="2689513"/>
            <a:ext cx="2709226" cy="363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80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634059" y="2113928"/>
            <a:ext cx="7194272" cy="392159"/>
          </a:xfrm>
          <a:prstGeom prst="rect">
            <a:avLst/>
          </a:prstGeom>
          <a:noFill/>
        </p:spPr>
        <p:txBody>
          <a:bodyPr wrap="square">
            <a:spAutoFit/>
          </a:bodyPr>
          <a:lstStyle/>
          <a:p>
            <a:pPr algn="just">
              <a:lnSpc>
                <a:spcPct val="115000"/>
              </a:lnSpc>
              <a:spcAft>
                <a:spcPts val="1000"/>
              </a:spcAft>
            </a:pPr>
            <a:r>
              <a:rPr lang="es-CO" sz="1800" b="1" dirty="0">
                <a:effectLst/>
                <a:latin typeface="+mn-lt"/>
                <a:ea typeface="Calibri" panose="020F0502020204030204" pitchFamily="34" charset="0"/>
                <a:cs typeface="Times New Roman" panose="02020603050405020304" pitchFamily="18" charset="0"/>
              </a:rPr>
              <a:t>Importar las librería necesarias</a:t>
            </a:r>
          </a:p>
        </p:txBody>
      </p:sp>
      <p:sp>
        <p:nvSpPr>
          <p:cNvPr id="4" name="CuadroTexto 3">
            <a:extLst>
              <a:ext uri="{FF2B5EF4-FFF2-40B4-BE49-F238E27FC236}">
                <a16:creationId xmlns:a16="http://schemas.microsoft.com/office/drawing/2014/main" id="{09F946AB-FD98-0521-5B72-167C1A8CC9C9}"/>
              </a:ext>
            </a:extLst>
          </p:cNvPr>
          <p:cNvSpPr txBox="1"/>
          <p:nvPr/>
        </p:nvSpPr>
        <p:spPr>
          <a:xfrm>
            <a:off x="647291" y="1572747"/>
            <a:ext cx="6141492" cy="383823"/>
          </a:xfrm>
          <a:prstGeom prst="rect">
            <a:avLst/>
          </a:prstGeom>
          <a:noFill/>
        </p:spPr>
        <p:txBody>
          <a:bodyPr wrap="square">
            <a:spAutoFit/>
          </a:bodyPr>
          <a:lstStyle/>
          <a:p>
            <a:pPr lvl="0"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INSERT A MONGODB DESDE PYTHON</a:t>
            </a:r>
            <a:endParaRPr lang="es-CO" sz="1800" dirty="0">
              <a:effectLst/>
              <a:latin typeface="+mn-lt"/>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5054801" y="1546401"/>
            <a:ext cx="4124325" cy="781943"/>
          </a:xfrm>
          <a:prstGeom prst="rect">
            <a:avLst/>
          </a:prstGeom>
        </p:spPr>
      </p:pic>
      <p:pic>
        <p:nvPicPr>
          <p:cNvPr id="7" name="Imagen 6">
            <a:extLst>
              <a:ext uri="{FF2B5EF4-FFF2-40B4-BE49-F238E27FC236}">
                <a16:creationId xmlns:a16="http://schemas.microsoft.com/office/drawing/2014/main" id="{F75ABC3E-4282-C287-E398-983B16971BC1}"/>
              </a:ext>
            </a:extLst>
          </p:cNvPr>
          <p:cNvPicPr>
            <a:picLocks noChangeAspect="1"/>
          </p:cNvPicPr>
          <p:nvPr/>
        </p:nvPicPr>
        <p:blipFill rotWithShape="1">
          <a:blip r:embed="rId4"/>
          <a:srcRect r="54112"/>
          <a:stretch/>
        </p:blipFill>
        <p:spPr>
          <a:xfrm>
            <a:off x="753411" y="2468459"/>
            <a:ext cx="4126641" cy="971686"/>
          </a:xfrm>
          <a:prstGeom prst="rect">
            <a:avLst/>
          </a:prstGeom>
        </p:spPr>
      </p:pic>
      <p:pic>
        <p:nvPicPr>
          <p:cNvPr id="10" name="Imagen 9">
            <a:extLst>
              <a:ext uri="{FF2B5EF4-FFF2-40B4-BE49-F238E27FC236}">
                <a16:creationId xmlns:a16="http://schemas.microsoft.com/office/drawing/2014/main" id="{8F839A2D-24C2-D007-022E-517E780D7A36}"/>
              </a:ext>
            </a:extLst>
          </p:cNvPr>
          <p:cNvPicPr>
            <a:picLocks noChangeAspect="1"/>
          </p:cNvPicPr>
          <p:nvPr/>
        </p:nvPicPr>
        <p:blipFill>
          <a:blip r:embed="rId5"/>
          <a:stretch>
            <a:fillRect/>
          </a:stretch>
        </p:blipFill>
        <p:spPr>
          <a:xfrm>
            <a:off x="753411" y="3836424"/>
            <a:ext cx="4126641" cy="666843"/>
          </a:xfrm>
          <a:prstGeom prst="rect">
            <a:avLst/>
          </a:prstGeom>
        </p:spPr>
      </p:pic>
      <p:sp>
        <p:nvSpPr>
          <p:cNvPr id="14" name="CuadroTexto 13">
            <a:extLst>
              <a:ext uri="{FF2B5EF4-FFF2-40B4-BE49-F238E27FC236}">
                <a16:creationId xmlns:a16="http://schemas.microsoft.com/office/drawing/2014/main" id="{DE99D8DC-A27F-CDCF-1A11-ACF715271293}"/>
              </a:ext>
            </a:extLst>
          </p:cNvPr>
          <p:cNvSpPr txBox="1"/>
          <p:nvPr/>
        </p:nvSpPr>
        <p:spPr>
          <a:xfrm>
            <a:off x="650075" y="3384180"/>
            <a:ext cx="4126641" cy="1127103"/>
          </a:xfrm>
          <a:prstGeom prst="rect">
            <a:avLst/>
          </a:prstGeom>
          <a:noFill/>
        </p:spPr>
        <p:txBody>
          <a:bodyPr wrap="square">
            <a:spAutoFit/>
          </a:bodyPr>
          <a:lstStyle/>
          <a:p>
            <a:pPr algn="just">
              <a:lnSpc>
                <a:spcPct val="115000"/>
              </a:lnSpc>
              <a:spcAft>
                <a:spcPts val="1000"/>
              </a:spcAft>
            </a:pPr>
            <a:r>
              <a:rPr lang="es-ES" sz="1800" b="1" i="0" dirty="0">
                <a:solidFill>
                  <a:srgbClr val="000000"/>
                </a:solidFill>
                <a:effectLst/>
                <a:latin typeface="+mn-lt"/>
              </a:rPr>
              <a:t>Realizar la conexión al servidor MongoDB</a:t>
            </a:r>
            <a:r>
              <a:rPr lang="es-ES" sz="2400" b="1" dirty="0">
                <a:latin typeface="+mn-lt"/>
              </a:rPr>
              <a:t> </a:t>
            </a:r>
            <a:br>
              <a:rPr lang="es-ES" sz="2400" b="1" dirty="0">
                <a:latin typeface="+mn-lt"/>
              </a:rPr>
            </a:br>
            <a:endParaRPr lang="es-CO" sz="1800" b="1" dirty="0">
              <a:effectLst/>
              <a:latin typeface="+mn-lt"/>
              <a:ea typeface="Calibri" panose="020F0502020204030204" pitchFamily="34" charset="0"/>
              <a:cs typeface="Times New Roman" panose="02020603050405020304" pitchFamily="18" charset="0"/>
            </a:endParaRPr>
          </a:p>
        </p:txBody>
      </p:sp>
      <p:sp>
        <p:nvSpPr>
          <p:cNvPr id="17" name="CuadroTexto 16">
            <a:extLst>
              <a:ext uri="{FF2B5EF4-FFF2-40B4-BE49-F238E27FC236}">
                <a16:creationId xmlns:a16="http://schemas.microsoft.com/office/drawing/2014/main" id="{0F6C0BA2-102F-4AB2-D232-5FEFA3557882}"/>
              </a:ext>
            </a:extLst>
          </p:cNvPr>
          <p:cNvSpPr txBox="1"/>
          <p:nvPr/>
        </p:nvSpPr>
        <p:spPr>
          <a:xfrm>
            <a:off x="634059" y="4503267"/>
            <a:ext cx="4126641" cy="923330"/>
          </a:xfrm>
          <a:prstGeom prst="rect">
            <a:avLst/>
          </a:prstGeom>
          <a:noFill/>
        </p:spPr>
        <p:txBody>
          <a:bodyPr wrap="square">
            <a:spAutoFit/>
          </a:bodyPr>
          <a:lstStyle/>
          <a:p>
            <a:r>
              <a:rPr lang="es-ES" sz="1800" b="1" i="0" dirty="0">
                <a:solidFill>
                  <a:srgbClr val="000000"/>
                </a:solidFill>
                <a:effectLst/>
                <a:latin typeface="+mn-lt"/>
              </a:rPr>
              <a:t>Cargar la hoja “2,-Categorias” del archivo Excel “Neptuno.xls”</a:t>
            </a:r>
            <a:r>
              <a:rPr lang="es-ES" sz="1800" b="1" dirty="0">
                <a:latin typeface="+mn-lt"/>
              </a:rPr>
              <a:t> </a:t>
            </a:r>
            <a:br>
              <a:rPr lang="es-ES" sz="1800" b="1" dirty="0">
                <a:latin typeface="+mn-lt"/>
              </a:rPr>
            </a:br>
            <a:endParaRPr lang="es-CO" sz="1800" b="1" dirty="0">
              <a:latin typeface="+mn-lt"/>
            </a:endParaRPr>
          </a:p>
        </p:txBody>
      </p:sp>
      <p:pic>
        <p:nvPicPr>
          <p:cNvPr id="20" name="Imagen 19">
            <a:extLst>
              <a:ext uri="{FF2B5EF4-FFF2-40B4-BE49-F238E27FC236}">
                <a16:creationId xmlns:a16="http://schemas.microsoft.com/office/drawing/2014/main" id="{E067D6E9-114B-04D9-37BF-9E1891B3DAA0}"/>
              </a:ext>
            </a:extLst>
          </p:cNvPr>
          <p:cNvPicPr>
            <a:picLocks noChangeAspect="1"/>
          </p:cNvPicPr>
          <p:nvPr/>
        </p:nvPicPr>
        <p:blipFill>
          <a:blip r:embed="rId6"/>
          <a:stretch>
            <a:fillRect/>
          </a:stretch>
        </p:blipFill>
        <p:spPr>
          <a:xfrm>
            <a:off x="753412" y="5074039"/>
            <a:ext cx="4126640" cy="177154"/>
          </a:xfrm>
          <a:prstGeom prst="rect">
            <a:avLst/>
          </a:prstGeom>
        </p:spPr>
      </p:pic>
      <p:pic>
        <p:nvPicPr>
          <p:cNvPr id="22" name="Imagen 21">
            <a:extLst>
              <a:ext uri="{FF2B5EF4-FFF2-40B4-BE49-F238E27FC236}">
                <a16:creationId xmlns:a16="http://schemas.microsoft.com/office/drawing/2014/main" id="{1E77D8C3-8234-3097-8962-63512BCC0E87}"/>
              </a:ext>
            </a:extLst>
          </p:cNvPr>
          <p:cNvPicPr>
            <a:picLocks noChangeAspect="1"/>
          </p:cNvPicPr>
          <p:nvPr/>
        </p:nvPicPr>
        <p:blipFill>
          <a:blip r:embed="rId7"/>
          <a:stretch>
            <a:fillRect/>
          </a:stretch>
        </p:blipFill>
        <p:spPr>
          <a:xfrm>
            <a:off x="753411" y="5625459"/>
            <a:ext cx="1416582" cy="1150653"/>
          </a:xfrm>
          <a:prstGeom prst="rect">
            <a:avLst/>
          </a:prstGeom>
        </p:spPr>
      </p:pic>
      <p:sp>
        <p:nvSpPr>
          <p:cNvPr id="24" name="CuadroTexto 23">
            <a:extLst>
              <a:ext uri="{FF2B5EF4-FFF2-40B4-BE49-F238E27FC236}">
                <a16:creationId xmlns:a16="http://schemas.microsoft.com/office/drawing/2014/main" id="{3D3D5249-8414-2786-80F0-E14C4E699D1D}"/>
              </a:ext>
            </a:extLst>
          </p:cNvPr>
          <p:cNvSpPr txBox="1"/>
          <p:nvPr/>
        </p:nvSpPr>
        <p:spPr>
          <a:xfrm>
            <a:off x="671174" y="5285253"/>
            <a:ext cx="4208878" cy="356829"/>
          </a:xfrm>
          <a:prstGeom prst="rect">
            <a:avLst/>
          </a:prstGeom>
          <a:noFill/>
        </p:spPr>
        <p:txBody>
          <a:bodyPr wrap="square">
            <a:spAutoFit/>
          </a:bodyPr>
          <a:lstStyle/>
          <a:p>
            <a:pPr algn="just">
              <a:lnSpc>
                <a:spcPct val="115000"/>
              </a:lnSpc>
              <a:spcAft>
                <a:spcPts val="1000"/>
              </a:spcAft>
            </a:pPr>
            <a:r>
              <a:rPr lang="es-CO" sz="1600" b="1" dirty="0">
                <a:latin typeface="+mn-lt"/>
                <a:ea typeface="Calibri" panose="020F0502020204030204" pitchFamily="34" charset="0"/>
                <a:cs typeface="Times New Roman" panose="02020603050405020304" pitchFamily="18" charset="0"/>
              </a:rPr>
              <a:t>C</a:t>
            </a:r>
            <a:r>
              <a:rPr lang="es-CO" sz="1600" b="1" dirty="0">
                <a:effectLst/>
                <a:latin typeface="+mn-lt"/>
                <a:ea typeface="Calibri" panose="020F0502020204030204" pitchFamily="34" charset="0"/>
                <a:cs typeface="Times New Roman" panose="02020603050405020304" pitchFamily="18" charset="0"/>
              </a:rPr>
              <a:t>argar los nombres de las columnas</a:t>
            </a:r>
          </a:p>
        </p:txBody>
      </p:sp>
      <p:pic>
        <p:nvPicPr>
          <p:cNvPr id="25" name="Picture 2" descr="What is MongoDB? NoSQL database explained in an easy way.">
            <a:extLst>
              <a:ext uri="{FF2B5EF4-FFF2-40B4-BE49-F238E27FC236}">
                <a16:creationId xmlns:a16="http://schemas.microsoft.com/office/drawing/2014/main" id="{06468474-7481-D77A-05A0-D40274C2D0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8834" y="2438701"/>
            <a:ext cx="2363263" cy="3167259"/>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D44FDDE8-60C8-2885-1BFE-CA1EB7D846F2}"/>
              </a:ext>
            </a:extLst>
          </p:cNvPr>
          <p:cNvSpPr txBox="1"/>
          <p:nvPr/>
        </p:nvSpPr>
        <p:spPr>
          <a:xfrm>
            <a:off x="7676523" y="2506087"/>
            <a:ext cx="2245401" cy="324773"/>
          </a:xfrm>
          <a:prstGeom prst="rect">
            <a:avLst/>
          </a:prstGeom>
          <a:noFill/>
        </p:spPr>
        <p:txBody>
          <a:bodyPr wrap="square">
            <a:spAutoFit/>
          </a:bodyPr>
          <a:lstStyle/>
          <a:p>
            <a:pPr algn="just">
              <a:lnSpc>
                <a:spcPct val="115000"/>
              </a:lnSpc>
              <a:spcAft>
                <a:spcPts val="1000"/>
              </a:spcAft>
            </a:pPr>
            <a:r>
              <a:rPr lang="es-CO" sz="14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Cantidad de filas </a:t>
            </a:r>
          </a:p>
        </p:txBody>
      </p:sp>
      <p:pic>
        <p:nvPicPr>
          <p:cNvPr id="29" name="Imagen 28">
            <a:extLst>
              <a:ext uri="{FF2B5EF4-FFF2-40B4-BE49-F238E27FC236}">
                <a16:creationId xmlns:a16="http://schemas.microsoft.com/office/drawing/2014/main" id="{050181E2-4849-8347-112C-F93016D9DBAB}"/>
              </a:ext>
            </a:extLst>
          </p:cNvPr>
          <p:cNvPicPr>
            <a:picLocks noChangeAspect="1"/>
          </p:cNvPicPr>
          <p:nvPr/>
        </p:nvPicPr>
        <p:blipFill>
          <a:blip r:embed="rId9"/>
          <a:stretch>
            <a:fillRect/>
          </a:stretch>
        </p:blipFill>
        <p:spPr>
          <a:xfrm>
            <a:off x="7820405" y="2854507"/>
            <a:ext cx="1023346" cy="356621"/>
          </a:xfrm>
          <a:prstGeom prst="rect">
            <a:avLst/>
          </a:prstGeom>
        </p:spPr>
      </p:pic>
      <p:sp>
        <p:nvSpPr>
          <p:cNvPr id="31" name="CuadroTexto 30">
            <a:extLst>
              <a:ext uri="{FF2B5EF4-FFF2-40B4-BE49-F238E27FC236}">
                <a16:creationId xmlns:a16="http://schemas.microsoft.com/office/drawing/2014/main" id="{70F88A1D-01AC-9D88-BD51-8F5AB9CC665A}"/>
              </a:ext>
            </a:extLst>
          </p:cNvPr>
          <p:cNvSpPr txBox="1"/>
          <p:nvPr/>
        </p:nvSpPr>
        <p:spPr>
          <a:xfrm>
            <a:off x="7670040" y="3227587"/>
            <a:ext cx="4341755" cy="358816"/>
          </a:xfrm>
          <a:prstGeom prst="rect">
            <a:avLst/>
          </a:prstGeom>
          <a:noFill/>
        </p:spPr>
        <p:txBody>
          <a:bodyPr wrap="square">
            <a:spAutoFit/>
          </a:bodyPr>
          <a:lstStyle/>
          <a:p>
            <a:pPr algn="just">
              <a:lnSpc>
                <a:spcPct val="115000"/>
              </a:lnSpc>
              <a:spcAft>
                <a:spcPts val="1000"/>
              </a:spcAft>
            </a:pPr>
            <a:r>
              <a:rPr lang="es-CO" sz="16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Crear la base de datos “Neptuno.xls”</a:t>
            </a:r>
          </a:p>
        </p:txBody>
      </p:sp>
      <p:pic>
        <p:nvPicPr>
          <p:cNvPr id="33" name="Imagen 32">
            <a:extLst>
              <a:ext uri="{FF2B5EF4-FFF2-40B4-BE49-F238E27FC236}">
                <a16:creationId xmlns:a16="http://schemas.microsoft.com/office/drawing/2014/main" id="{78B49548-50CE-8979-7060-FD2EE623D0B6}"/>
              </a:ext>
            </a:extLst>
          </p:cNvPr>
          <p:cNvPicPr>
            <a:picLocks noChangeAspect="1"/>
          </p:cNvPicPr>
          <p:nvPr/>
        </p:nvPicPr>
        <p:blipFill>
          <a:blip r:embed="rId10"/>
          <a:stretch>
            <a:fillRect/>
          </a:stretch>
        </p:blipFill>
        <p:spPr>
          <a:xfrm>
            <a:off x="7743941" y="3586403"/>
            <a:ext cx="2295845" cy="371527"/>
          </a:xfrm>
          <a:prstGeom prst="rect">
            <a:avLst/>
          </a:prstGeom>
        </p:spPr>
      </p:pic>
      <p:pic>
        <p:nvPicPr>
          <p:cNvPr id="5" name="Imagen 4">
            <a:extLst>
              <a:ext uri="{FF2B5EF4-FFF2-40B4-BE49-F238E27FC236}">
                <a16:creationId xmlns:a16="http://schemas.microsoft.com/office/drawing/2014/main" id="{3D3EA0DF-5C05-D36E-5DF6-54A1490A4EDE}"/>
              </a:ext>
            </a:extLst>
          </p:cNvPr>
          <p:cNvPicPr>
            <a:picLocks noChangeAspect="1"/>
          </p:cNvPicPr>
          <p:nvPr/>
        </p:nvPicPr>
        <p:blipFill>
          <a:blip r:embed="rId11"/>
          <a:stretch>
            <a:fillRect/>
          </a:stretch>
        </p:blipFill>
        <p:spPr>
          <a:xfrm>
            <a:off x="7743941" y="4233074"/>
            <a:ext cx="2610214" cy="381053"/>
          </a:xfrm>
          <a:prstGeom prst="rect">
            <a:avLst/>
          </a:prstGeom>
        </p:spPr>
      </p:pic>
      <p:sp>
        <p:nvSpPr>
          <p:cNvPr id="9" name="CuadroTexto 8">
            <a:extLst>
              <a:ext uri="{FF2B5EF4-FFF2-40B4-BE49-F238E27FC236}">
                <a16:creationId xmlns:a16="http://schemas.microsoft.com/office/drawing/2014/main" id="{CB55EEF4-BB8A-99EA-0A46-14E844EE8F4A}"/>
              </a:ext>
            </a:extLst>
          </p:cNvPr>
          <p:cNvSpPr txBox="1"/>
          <p:nvPr/>
        </p:nvSpPr>
        <p:spPr>
          <a:xfrm>
            <a:off x="7670040" y="3850308"/>
            <a:ext cx="3439238" cy="634533"/>
          </a:xfrm>
          <a:prstGeom prst="rect">
            <a:avLst/>
          </a:prstGeom>
          <a:noFill/>
        </p:spPr>
        <p:txBody>
          <a:bodyPr wrap="square">
            <a:spAutoFit/>
          </a:bodyPr>
          <a:lstStyle/>
          <a:p>
            <a:pPr algn="just">
              <a:lnSpc>
                <a:spcPct val="115000"/>
              </a:lnSpc>
              <a:spcAft>
                <a:spcPts val="1000"/>
              </a:spcAft>
            </a:pPr>
            <a:r>
              <a:rPr lang="es-CO" sz="16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Se crea la colección. “categorías”</a:t>
            </a:r>
          </a:p>
        </p:txBody>
      </p:sp>
      <p:sp>
        <p:nvSpPr>
          <p:cNvPr id="12" name="CuadroTexto 11">
            <a:extLst>
              <a:ext uri="{FF2B5EF4-FFF2-40B4-BE49-F238E27FC236}">
                <a16:creationId xmlns:a16="http://schemas.microsoft.com/office/drawing/2014/main" id="{6E62235C-BEEE-3975-5E3F-797B4C71F781}"/>
              </a:ext>
            </a:extLst>
          </p:cNvPr>
          <p:cNvSpPr txBox="1"/>
          <p:nvPr/>
        </p:nvSpPr>
        <p:spPr>
          <a:xfrm>
            <a:off x="7423917" y="4833430"/>
            <a:ext cx="4116491" cy="702372"/>
          </a:xfrm>
          <a:prstGeom prst="rect">
            <a:avLst/>
          </a:prstGeom>
          <a:noFill/>
        </p:spPr>
        <p:txBody>
          <a:bodyPr wrap="square">
            <a:spAutoFit/>
          </a:bodyPr>
          <a:lstStyle/>
          <a:p>
            <a:pPr algn="r">
              <a:lnSpc>
                <a:spcPct val="115000"/>
              </a:lnSpc>
              <a:spcAft>
                <a:spcPts val="1000"/>
              </a:spcAft>
            </a:pPr>
            <a:r>
              <a:rPr lang="es-CO"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Insertar todas filas de la hoja del libro Excel</a:t>
            </a:r>
          </a:p>
        </p:txBody>
      </p:sp>
      <p:pic>
        <p:nvPicPr>
          <p:cNvPr id="15" name="Imagen 14">
            <a:extLst>
              <a:ext uri="{FF2B5EF4-FFF2-40B4-BE49-F238E27FC236}">
                <a16:creationId xmlns:a16="http://schemas.microsoft.com/office/drawing/2014/main" id="{4216DCF8-6B7E-2F74-2242-D7BF19EBD27A}"/>
              </a:ext>
            </a:extLst>
          </p:cNvPr>
          <p:cNvPicPr>
            <a:picLocks noChangeAspect="1"/>
          </p:cNvPicPr>
          <p:nvPr/>
        </p:nvPicPr>
        <p:blipFill>
          <a:blip r:embed="rId12"/>
          <a:stretch>
            <a:fillRect/>
          </a:stretch>
        </p:blipFill>
        <p:spPr>
          <a:xfrm>
            <a:off x="3393522" y="5633575"/>
            <a:ext cx="8716591" cy="1081136"/>
          </a:xfrm>
          <a:prstGeom prst="rect">
            <a:avLst/>
          </a:prstGeom>
        </p:spPr>
      </p:pic>
    </p:spTree>
    <p:extLst>
      <p:ext uri="{BB962C8B-B14F-4D97-AF65-F5344CB8AC3E}">
        <p14:creationId xmlns:p14="http://schemas.microsoft.com/office/powerpoint/2010/main" val="299649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3370997" y="113994"/>
            <a:ext cx="760083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95537" y="1432396"/>
            <a:ext cx="5412340" cy="738664"/>
          </a:xfrm>
          <a:prstGeom prst="rect">
            <a:avLst/>
          </a:prstGeom>
          <a:noFill/>
        </p:spPr>
        <p:txBody>
          <a:bodyPr wrap="square">
            <a:spAutoFit/>
          </a:bodyPr>
          <a:lstStyle/>
          <a:p>
            <a:pPr algn="just">
              <a:spcAft>
                <a:spcPts val="500"/>
              </a:spcAft>
            </a:pPr>
            <a:r>
              <a:rPr lang="es-ES" sz="1800" b="1" i="0" dirty="0">
                <a:solidFill>
                  <a:srgbClr val="000000"/>
                </a:solidFill>
                <a:effectLst/>
                <a:latin typeface="+mn-lt"/>
              </a:rPr>
              <a:t>Verificar en </a:t>
            </a:r>
            <a:r>
              <a:rPr lang="es-ES" sz="1800" b="1" i="0" dirty="0" err="1">
                <a:solidFill>
                  <a:srgbClr val="000000"/>
                </a:solidFill>
                <a:effectLst/>
                <a:latin typeface="+mn-lt"/>
              </a:rPr>
              <a:t>MongoDb</a:t>
            </a:r>
            <a:r>
              <a:rPr lang="es-ES" sz="1800" b="1" i="0" dirty="0">
                <a:solidFill>
                  <a:srgbClr val="000000"/>
                </a:solidFill>
                <a:effectLst/>
                <a:latin typeface="+mn-lt"/>
              </a:rPr>
              <a:t> si se creo la base de datos “Neptuno”, la colección “categorías”</a:t>
            </a:r>
            <a:r>
              <a:rPr lang="es-ES" sz="2400" b="1" dirty="0">
                <a:latin typeface="+mn-lt"/>
              </a:rPr>
              <a:t> </a:t>
            </a:r>
            <a:endParaRPr lang="es-CO" sz="1800" b="1" dirty="0">
              <a:effectLst/>
              <a:latin typeface="+mn-lt"/>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95536" y="446739"/>
            <a:ext cx="3221869" cy="781943"/>
          </a:xfrm>
          <a:prstGeom prst="rect">
            <a:avLst/>
          </a:prstGeom>
        </p:spPr>
      </p:pic>
      <p:pic>
        <p:nvPicPr>
          <p:cNvPr id="2" name="Imagen 1">
            <a:extLst>
              <a:ext uri="{FF2B5EF4-FFF2-40B4-BE49-F238E27FC236}">
                <a16:creationId xmlns:a16="http://schemas.microsoft.com/office/drawing/2014/main" id="{E1195818-495C-DABD-BFF3-3A82734DF47C}"/>
              </a:ext>
            </a:extLst>
          </p:cNvPr>
          <p:cNvPicPr>
            <a:picLocks noChangeAspect="1"/>
          </p:cNvPicPr>
          <p:nvPr/>
        </p:nvPicPr>
        <p:blipFill>
          <a:blip r:embed="rId4"/>
          <a:stretch>
            <a:fillRect/>
          </a:stretch>
        </p:blipFill>
        <p:spPr>
          <a:xfrm>
            <a:off x="300251" y="2208749"/>
            <a:ext cx="4844955" cy="4378989"/>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C9CCEA3C-65DF-E1E4-3920-6A8B2D3F681F}"/>
              </a:ext>
            </a:extLst>
          </p:cNvPr>
          <p:cNvPicPr>
            <a:picLocks noChangeAspect="1"/>
          </p:cNvPicPr>
          <p:nvPr/>
        </p:nvPicPr>
        <p:blipFill>
          <a:blip r:embed="rId5"/>
          <a:stretch>
            <a:fillRect/>
          </a:stretch>
        </p:blipFill>
        <p:spPr>
          <a:xfrm>
            <a:off x="5655664" y="2485922"/>
            <a:ext cx="4047894" cy="881870"/>
          </a:xfrm>
          <a:prstGeom prst="rect">
            <a:avLst/>
          </a:prstGeom>
        </p:spPr>
      </p:pic>
      <p:sp>
        <p:nvSpPr>
          <p:cNvPr id="16" name="CuadroTexto 15">
            <a:extLst>
              <a:ext uri="{FF2B5EF4-FFF2-40B4-BE49-F238E27FC236}">
                <a16:creationId xmlns:a16="http://schemas.microsoft.com/office/drawing/2014/main" id="{84ADA7FC-BD4D-0D82-1DC3-50FF583831F5}"/>
              </a:ext>
            </a:extLst>
          </p:cNvPr>
          <p:cNvSpPr txBox="1"/>
          <p:nvPr/>
        </p:nvSpPr>
        <p:spPr>
          <a:xfrm>
            <a:off x="5479471" y="1832838"/>
            <a:ext cx="6093724" cy="351378"/>
          </a:xfrm>
          <a:prstGeom prst="rect">
            <a:avLst/>
          </a:prstGeom>
          <a:noFill/>
        </p:spPr>
        <p:txBody>
          <a:bodyPr wrap="square">
            <a:spAutoFit/>
          </a:bodyPr>
          <a:lstStyle/>
          <a:p>
            <a:pPr algn="just">
              <a:lnSpc>
                <a:spcPct val="115000"/>
              </a:lnSpc>
              <a:spcAft>
                <a:spcPts val="1000"/>
              </a:spcAft>
            </a:pPr>
            <a:r>
              <a:rPr lang="es-CO" sz="16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Mostrar todos los documentos de la colección “categorías”</a:t>
            </a:r>
          </a:p>
        </p:txBody>
      </p:sp>
      <p:pic>
        <p:nvPicPr>
          <p:cNvPr id="18" name="Imagen 17">
            <a:extLst>
              <a:ext uri="{FF2B5EF4-FFF2-40B4-BE49-F238E27FC236}">
                <a16:creationId xmlns:a16="http://schemas.microsoft.com/office/drawing/2014/main" id="{90B22AFD-8261-B234-3C4D-454C00BCF14C}"/>
              </a:ext>
            </a:extLst>
          </p:cNvPr>
          <p:cNvPicPr>
            <a:picLocks noChangeAspect="1"/>
          </p:cNvPicPr>
          <p:nvPr/>
        </p:nvPicPr>
        <p:blipFill>
          <a:blip r:embed="rId6"/>
          <a:stretch>
            <a:fillRect/>
          </a:stretch>
        </p:blipFill>
        <p:spPr>
          <a:xfrm>
            <a:off x="5580117" y="3496445"/>
            <a:ext cx="6414749" cy="3054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154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5"/>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3F3F3F"/>
                </a:solidFill>
                <a:latin typeface="+mn-lt"/>
                <a:ea typeface="Work Sans"/>
                <a:cs typeface="Work Sans"/>
                <a:sym typeface="Work Sans"/>
              </a:rPr>
              <a:t>Fundamentos Tecnologías Emergentes con Python</a:t>
            </a:r>
          </a:p>
        </p:txBody>
      </p:sp>
      <p:pic>
        <p:nvPicPr>
          <p:cNvPr id="3" name="Imagen 2">
            <a:extLst>
              <a:ext uri="{FF2B5EF4-FFF2-40B4-BE49-F238E27FC236}">
                <a16:creationId xmlns:a16="http://schemas.microsoft.com/office/drawing/2014/main" id="{270CA616-F419-21D3-2EBA-06B9655F1B24}"/>
              </a:ext>
            </a:extLst>
          </p:cNvPr>
          <p:cNvPicPr>
            <a:picLocks noChangeAspect="1"/>
          </p:cNvPicPr>
          <p:nvPr/>
        </p:nvPicPr>
        <p:blipFill>
          <a:blip r:embed="rId4"/>
          <a:stretch>
            <a:fillRect/>
          </a:stretch>
        </p:blipFill>
        <p:spPr>
          <a:xfrm>
            <a:off x="1460311" y="1134321"/>
            <a:ext cx="8226545" cy="54333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3370997" y="113994"/>
            <a:ext cx="760083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6" name="CuadroTexto 5">
            <a:extLst>
              <a:ext uri="{FF2B5EF4-FFF2-40B4-BE49-F238E27FC236}">
                <a16:creationId xmlns:a16="http://schemas.microsoft.com/office/drawing/2014/main" id="{DEA5B121-66CC-6AE4-0161-0C72DB883186}"/>
              </a:ext>
            </a:extLst>
          </p:cNvPr>
          <p:cNvSpPr txBox="1"/>
          <p:nvPr/>
        </p:nvSpPr>
        <p:spPr>
          <a:xfrm>
            <a:off x="395784" y="2619773"/>
            <a:ext cx="5412340" cy="369332"/>
          </a:xfrm>
          <a:prstGeom prst="rect">
            <a:avLst/>
          </a:prstGeom>
          <a:noFill/>
        </p:spPr>
        <p:txBody>
          <a:bodyPr wrap="square">
            <a:spAutoFit/>
          </a:bodyPr>
          <a:lstStyle/>
          <a:p>
            <a:pPr algn="just">
              <a:spcAft>
                <a:spcPts val="500"/>
              </a:spcAft>
            </a:pPr>
            <a:r>
              <a:rPr lang="es-CO" sz="1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a:t>
            </a:r>
            <a:r>
              <a:rPr lang="es-CO"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ostrar</a:t>
            </a:r>
            <a:r>
              <a:rPr lang="es-CO" sz="1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el “</a:t>
            </a:r>
            <a:r>
              <a:rPr lang="es-CO" sz="18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NombreCategoria</a:t>
            </a:r>
            <a:r>
              <a:rPr lang="es-CO" sz="1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t>
            </a:r>
          </a:p>
        </p:txBody>
      </p:sp>
      <p:pic>
        <p:nvPicPr>
          <p:cNvPr id="3" name="Imagen 2">
            <a:extLst>
              <a:ext uri="{FF2B5EF4-FFF2-40B4-BE49-F238E27FC236}">
                <a16:creationId xmlns:a16="http://schemas.microsoft.com/office/drawing/2014/main" id="{F5CC4492-3BAF-BD7A-DCDB-8C6B65D776D5}"/>
              </a:ext>
            </a:extLst>
          </p:cNvPr>
          <p:cNvPicPr>
            <a:picLocks noChangeAspect="1"/>
          </p:cNvPicPr>
          <p:nvPr/>
        </p:nvPicPr>
        <p:blipFill>
          <a:blip r:embed="rId3"/>
          <a:stretch>
            <a:fillRect/>
          </a:stretch>
        </p:blipFill>
        <p:spPr bwMode="auto">
          <a:xfrm>
            <a:off x="95536" y="446739"/>
            <a:ext cx="3221869" cy="781943"/>
          </a:xfrm>
          <a:prstGeom prst="rect">
            <a:avLst/>
          </a:prstGeom>
        </p:spPr>
      </p:pic>
      <p:pic>
        <p:nvPicPr>
          <p:cNvPr id="5" name="Imagen 4">
            <a:extLst>
              <a:ext uri="{FF2B5EF4-FFF2-40B4-BE49-F238E27FC236}">
                <a16:creationId xmlns:a16="http://schemas.microsoft.com/office/drawing/2014/main" id="{179690AC-C43F-BB99-8CC4-33A122781E0E}"/>
              </a:ext>
            </a:extLst>
          </p:cNvPr>
          <p:cNvPicPr>
            <a:picLocks noChangeAspect="1"/>
          </p:cNvPicPr>
          <p:nvPr/>
        </p:nvPicPr>
        <p:blipFill>
          <a:blip r:embed="rId4"/>
          <a:stretch>
            <a:fillRect/>
          </a:stretch>
        </p:blipFill>
        <p:spPr>
          <a:xfrm>
            <a:off x="395786" y="2975435"/>
            <a:ext cx="6372679" cy="1404761"/>
          </a:xfrm>
          <a:prstGeom prst="rect">
            <a:avLst/>
          </a:prstGeom>
        </p:spPr>
      </p:pic>
      <p:pic>
        <p:nvPicPr>
          <p:cNvPr id="7" name="Imagen 6">
            <a:extLst>
              <a:ext uri="{FF2B5EF4-FFF2-40B4-BE49-F238E27FC236}">
                <a16:creationId xmlns:a16="http://schemas.microsoft.com/office/drawing/2014/main" id="{02FFAE32-2A68-0713-AF73-00FA38566242}"/>
              </a:ext>
            </a:extLst>
          </p:cNvPr>
          <p:cNvPicPr>
            <a:picLocks noChangeAspect="1"/>
          </p:cNvPicPr>
          <p:nvPr/>
        </p:nvPicPr>
        <p:blipFill>
          <a:blip r:embed="rId5"/>
          <a:stretch>
            <a:fillRect/>
          </a:stretch>
        </p:blipFill>
        <p:spPr>
          <a:xfrm>
            <a:off x="395787" y="4380196"/>
            <a:ext cx="6372680" cy="1377214"/>
          </a:xfrm>
          <a:prstGeom prst="rect">
            <a:avLst/>
          </a:prstGeom>
          <a:ln>
            <a:noFill/>
          </a:ln>
          <a:effectLst>
            <a:outerShdw blurRad="292100" dist="139700" dir="2700000" algn="tl" rotWithShape="0">
              <a:srgbClr val="333333">
                <a:alpha val="65000"/>
              </a:srgbClr>
            </a:outerShdw>
          </a:effectLst>
        </p:spPr>
      </p:pic>
      <p:pic>
        <p:nvPicPr>
          <p:cNvPr id="2" name="Picture 2" descr="What is MongoDB? NoSQL database explained in an easy way.">
            <a:extLst>
              <a:ext uri="{FF2B5EF4-FFF2-40B4-BE49-F238E27FC236}">
                <a16:creationId xmlns:a16="http://schemas.microsoft.com/office/drawing/2014/main" id="{93195567-3E06-4E89-7C9C-BD098FE26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341" y="2619773"/>
            <a:ext cx="2363263" cy="316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63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MONGODB CON PYTHON</a:t>
            </a:r>
            <a:endParaRPr lang="es-CO" sz="3200" dirty="0"/>
          </a:p>
        </p:txBody>
      </p:sp>
      <p:sp>
        <p:nvSpPr>
          <p:cNvPr id="8" name="CuadroTexto 7">
            <a:extLst>
              <a:ext uri="{FF2B5EF4-FFF2-40B4-BE49-F238E27FC236}">
                <a16:creationId xmlns:a16="http://schemas.microsoft.com/office/drawing/2014/main" id="{3A8C2998-0102-9184-9B2A-7952091C26B6}"/>
              </a:ext>
            </a:extLst>
          </p:cNvPr>
          <p:cNvSpPr txBox="1"/>
          <p:nvPr/>
        </p:nvSpPr>
        <p:spPr>
          <a:xfrm>
            <a:off x="456236" y="3278524"/>
            <a:ext cx="11509652" cy="707886"/>
          </a:xfrm>
          <a:prstGeom prst="rect">
            <a:avLst/>
          </a:prstGeom>
          <a:noFill/>
        </p:spPr>
        <p:txBody>
          <a:bodyPr wrap="square">
            <a:spAutoFit/>
          </a:bodyPr>
          <a:lstStyle/>
          <a:p>
            <a:r>
              <a:rPr lang="es-ES" sz="4000" b="1" dirty="0">
                <a:solidFill>
                  <a:srgbClr val="FF0000"/>
                </a:solidFill>
                <a:effectLst>
                  <a:outerShdw blurRad="38100" dist="38100" dir="2700000" algn="tl">
                    <a:srgbClr val="000000">
                      <a:alpha val="43137"/>
                    </a:srgbClr>
                  </a:outerShdw>
                </a:effectLst>
                <a:latin typeface="+mn-lt"/>
                <a:ea typeface="Work Sans Medium"/>
                <a:cs typeface="Work Sans Medium"/>
                <a:sym typeface="Work Sans Medium"/>
              </a:rPr>
              <a:t>CONECTANDO POSTGRESQL CON PYTHON</a:t>
            </a:r>
            <a:endParaRPr lang="es-CO" sz="4000" b="1" dirty="0">
              <a:solidFill>
                <a:srgbClr val="FF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693338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7E6805-851F-718D-95D4-C0E2B8CAC778}"/>
              </a:ext>
            </a:extLst>
          </p:cNvPr>
          <p:cNvSpPr>
            <a:spLocks noChangeArrowheads="1"/>
          </p:cNvSpPr>
          <p:nvPr/>
        </p:nvSpPr>
        <p:spPr bwMode="auto">
          <a:xfrm>
            <a:off x="4462818" y="2803314"/>
            <a:ext cx="723864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600" b="1" i="0" u="none" strike="noStrike" cap="none" normalizeH="0" baseline="0" dirty="0">
                <a:ln>
                  <a:noFill/>
                </a:ln>
                <a:solidFill>
                  <a:srgbClr val="000000"/>
                </a:solidFill>
                <a:effectLst/>
                <a:latin typeface="+mj-lt"/>
                <a:ea typeface="Calibri" panose="020F0502020204030204" pitchFamily="34" charset="0"/>
                <a:cs typeface="Times New Roman" panose="02020603050405020304" pitchFamily="18" charset="0"/>
              </a:rPr>
              <a:t>PRACTICA CON POSTGRESQL</a:t>
            </a:r>
            <a:endParaRPr kumimoji="0" lang="es-CO" altLang="es-CO"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Descargar </a:t>
            </a:r>
            <a:r>
              <a:rPr kumimoji="0" lang="es-CO" altLang="es-CO" sz="18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hlinkClick r:id="rId4"/>
              </a:rPr>
              <a:t>PostgreSQL </a:t>
            </a:r>
            <a:r>
              <a:rPr kumimoji="0" lang="es-CO" altLang="es-CO" sz="18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y </a:t>
            </a:r>
            <a:r>
              <a:rPr kumimoji="0" lang="es-CO" altLang="es-CO" sz="18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hlinkClick r:id="rId5"/>
              </a:rPr>
              <a:t>Neptuno </a:t>
            </a:r>
            <a:r>
              <a:rPr kumimoji="0" lang="es-CO" altLang="es-CO" sz="18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e instálelo para realizar la practica con el modelo relacional anterior.</a:t>
            </a:r>
            <a:endParaRPr kumimoji="0" lang="es-CO" altLang="es-CO"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Importar las librerías necesarias</a:t>
            </a:r>
            <a:endParaRPr kumimoji="0" lang="es-CO" altLang="es-CO" sz="3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124014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AB65DDD-1EF7-5EB6-1390-CEBF2F8EE9DB}"/>
              </a:ext>
            </a:extLst>
          </p:cNvPr>
          <p:cNvPicPr>
            <a:picLocks noChangeAspect="1" noChangeArrowheads="1"/>
          </p:cNvPicPr>
          <p:nvPr/>
        </p:nvPicPr>
        <p:blipFill>
          <a:blip r:embed="rId4"/>
          <a:srcRect/>
          <a:stretch/>
        </p:blipFill>
        <p:spPr bwMode="auto">
          <a:xfrm>
            <a:off x="3773891" y="1930614"/>
            <a:ext cx="7951592" cy="465497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61E6CA38-3E41-83C7-6A9E-0421666FA99C}"/>
              </a:ext>
            </a:extLst>
          </p:cNvPr>
          <p:cNvSpPr/>
          <p:nvPr/>
        </p:nvSpPr>
        <p:spPr>
          <a:xfrm>
            <a:off x="244233" y="4498625"/>
            <a:ext cx="3615093" cy="923330"/>
          </a:xfrm>
          <a:prstGeom prst="rect">
            <a:avLst/>
          </a:prstGeom>
          <a:noFill/>
        </p:spPr>
        <p:txBody>
          <a:bodyPr wrap="none" lIns="91440" tIns="45720" rIns="91440" bIns="45720">
            <a:spAutoFit/>
          </a:bodyPr>
          <a:lstStyle/>
          <a:p>
            <a:pPr algn="ctr"/>
            <a:r>
              <a:rPr lang="es-ES" sz="5400" b="1" cap="none" spc="50" dirty="0">
                <a:ln w="0"/>
                <a:solidFill>
                  <a:schemeClr val="bg2"/>
                </a:solidFill>
                <a:effectLst>
                  <a:innerShdw blurRad="63500" dist="50800" dir="13500000">
                    <a:srgbClr val="000000">
                      <a:alpha val="50000"/>
                    </a:srgbClr>
                  </a:innerShdw>
                </a:effectLst>
              </a:rPr>
              <a:t>NEPTUNO</a:t>
            </a:r>
          </a:p>
        </p:txBody>
      </p:sp>
    </p:spTree>
    <p:extLst>
      <p:ext uri="{BB962C8B-B14F-4D97-AF65-F5344CB8AC3E}">
        <p14:creationId xmlns:p14="http://schemas.microsoft.com/office/powerpoint/2010/main" val="337406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3D0B635-134D-D86A-0669-1D0EA932FEE0}"/>
              </a:ext>
            </a:extLst>
          </p:cNvPr>
          <p:cNvSpPr>
            <a:spLocks noChangeArrowheads="1"/>
          </p:cNvSpPr>
          <p:nvPr/>
        </p:nvSpPr>
        <p:spPr bwMode="auto">
          <a:xfrm>
            <a:off x="3838817" y="1867118"/>
            <a:ext cx="7260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Realizar</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la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conexión</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al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servidor</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Postgres</a:t>
            </a:r>
            <a:endParaRPr lang="es-CO"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3267CBC0-0CB5-D595-387B-8008D3E8B98B}"/>
              </a:ext>
            </a:extLst>
          </p:cNvPr>
          <p:cNvPicPr>
            <a:picLocks noChangeAspect="1"/>
          </p:cNvPicPr>
          <p:nvPr/>
        </p:nvPicPr>
        <p:blipFill>
          <a:blip r:embed="rId4"/>
          <a:stretch>
            <a:fillRect/>
          </a:stretch>
        </p:blipFill>
        <p:spPr>
          <a:xfrm>
            <a:off x="3901481" y="2298627"/>
            <a:ext cx="7581046" cy="512094"/>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739B45AD-08AE-A476-6679-7AFEE5A129A9}"/>
              </a:ext>
            </a:extLst>
          </p:cNvPr>
          <p:cNvSpPr txBox="1"/>
          <p:nvPr/>
        </p:nvSpPr>
        <p:spPr>
          <a:xfrm>
            <a:off x="3838817" y="4773972"/>
            <a:ext cx="6721522" cy="392159"/>
          </a:xfrm>
          <a:prstGeom prst="rect">
            <a:avLst/>
          </a:prstGeom>
          <a:noFill/>
        </p:spPr>
        <p:txBody>
          <a:bodyPr wrap="square">
            <a:spAutoFit/>
          </a:bodyPr>
          <a:lstStyle/>
          <a:p>
            <a:pPr algn="just">
              <a:lnSpc>
                <a:spcPct val="115000"/>
              </a:lnSpc>
              <a:spcAft>
                <a:spcPts val="1000"/>
              </a:spcAft>
            </a:pPr>
            <a:r>
              <a:rPr lang="en-US" sz="1800" b="1" dirty="0">
                <a:latin typeface="+mn-lt"/>
                <a:ea typeface="Calibri" panose="020F0502020204030204" pitchFamily="34" charset="0"/>
                <a:cs typeface="Times New Roman" panose="02020603050405020304" pitchFamily="18" charset="0"/>
              </a:rPr>
              <a:t>C</a:t>
            </a:r>
            <a:r>
              <a:rPr lang="en-US" sz="1800" b="1" dirty="0">
                <a:effectLst/>
                <a:latin typeface="+mn-lt"/>
                <a:ea typeface="Calibri" panose="020F0502020204030204" pitchFamily="34" charset="0"/>
                <a:cs typeface="Times New Roman" panose="02020603050405020304" pitchFamily="18" charset="0"/>
              </a:rPr>
              <a:t>rear un cursor</a:t>
            </a:r>
            <a:endParaRPr lang="es-CO" sz="2000" b="1" dirty="0">
              <a:effectLst/>
              <a:latin typeface="+mn-lt"/>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99BF2D99-608D-8684-E05D-D9BB108213D1}"/>
              </a:ext>
            </a:extLst>
          </p:cNvPr>
          <p:cNvSpPr txBox="1"/>
          <p:nvPr/>
        </p:nvSpPr>
        <p:spPr>
          <a:xfrm>
            <a:off x="3901481" y="3049621"/>
            <a:ext cx="7581044" cy="1754326"/>
          </a:xfrm>
          <a:prstGeom prst="rect">
            <a:avLst/>
          </a:prstGeom>
          <a:solidFill>
            <a:schemeClr val="tx1"/>
          </a:solidFill>
        </p:spPr>
        <p:txBody>
          <a:bodyPr wrap="square">
            <a:spAutoFit/>
          </a:bodyPr>
          <a:lstStyle/>
          <a:p>
            <a:r>
              <a:rPr lang="es-CO" sz="1800" b="1" dirty="0" err="1">
                <a:solidFill>
                  <a:schemeClr val="accent4"/>
                </a:solidFill>
                <a:effectLst>
                  <a:outerShdw blurRad="38100" dist="38100" dir="2700000" algn="tl">
                    <a:srgbClr val="000000">
                      <a:alpha val="43137"/>
                    </a:srgbClr>
                  </a:outerShdw>
                </a:effectLst>
                <a:latin typeface="+mn-lt"/>
              </a:rPr>
              <a:t>conn</a:t>
            </a:r>
            <a:r>
              <a:rPr lang="es-CO" sz="1800" b="1" dirty="0">
                <a:solidFill>
                  <a:schemeClr val="accent4"/>
                </a:solidFill>
                <a:effectLst>
                  <a:outerShdw blurRad="38100" dist="38100" dir="2700000" algn="tl">
                    <a:srgbClr val="000000">
                      <a:alpha val="43137"/>
                    </a:srgbClr>
                  </a:outerShdw>
                </a:effectLst>
                <a:latin typeface="+mn-lt"/>
              </a:rPr>
              <a:t>=psycopg2.connect(</a:t>
            </a:r>
          </a:p>
          <a:p>
            <a:r>
              <a:rPr lang="es-CO" sz="1800" b="1" dirty="0">
                <a:solidFill>
                  <a:schemeClr val="accent4"/>
                </a:solidFill>
                <a:effectLst>
                  <a:outerShdw blurRad="38100" dist="38100" dir="2700000" algn="tl">
                    <a:srgbClr val="000000">
                      <a:alpha val="43137"/>
                    </a:srgbClr>
                  </a:outerShdw>
                </a:effectLst>
                <a:latin typeface="+mn-lt"/>
              </a:rPr>
              <a:t>host="localhost",</a:t>
            </a:r>
          </a:p>
          <a:p>
            <a:r>
              <a:rPr lang="es-CO" sz="1800" b="1" dirty="0">
                <a:solidFill>
                  <a:schemeClr val="accent4"/>
                </a:solidFill>
                <a:effectLst>
                  <a:outerShdw blurRad="38100" dist="38100" dir="2700000" algn="tl">
                    <a:srgbClr val="000000">
                      <a:alpha val="43137"/>
                    </a:srgbClr>
                  </a:outerShdw>
                </a:effectLst>
                <a:latin typeface="+mn-lt"/>
              </a:rPr>
              <a:t>    </a:t>
            </a:r>
            <a:r>
              <a:rPr lang="es-CO" sz="1800" b="1" dirty="0" err="1">
                <a:solidFill>
                  <a:schemeClr val="accent4"/>
                </a:solidFill>
                <a:effectLst>
                  <a:outerShdw blurRad="38100" dist="38100" dir="2700000" algn="tl">
                    <a:srgbClr val="000000">
                      <a:alpha val="43137"/>
                    </a:srgbClr>
                  </a:outerShdw>
                </a:effectLst>
                <a:latin typeface="+mn-lt"/>
              </a:rPr>
              <a:t>user</a:t>
            </a:r>
            <a:r>
              <a:rPr lang="es-CO" sz="1800" b="1" dirty="0">
                <a:solidFill>
                  <a:schemeClr val="accent4"/>
                </a:solidFill>
                <a:effectLst>
                  <a:outerShdw blurRad="38100" dist="38100" dir="2700000" algn="tl">
                    <a:srgbClr val="000000">
                      <a:alpha val="43137"/>
                    </a:srgbClr>
                  </a:outerShdw>
                </a:effectLst>
                <a:latin typeface="+mn-lt"/>
              </a:rPr>
              <a:t>="</a:t>
            </a:r>
            <a:r>
              <a:rPr lang="es-CO" sz="1800" b="1" dirty="0" err="1">
                <a:solidFill>
                  <a:schemeClr val="accent4"/>
                </a:solidFill>
                <a:effectLst>
                  <a:outerShdw blurRad="38100" dist="38100" dir="2700000" algn="tl">
                    <a:srgbClr val="000000">
                      <a:alpha val="43137"/>
                    </a:srgbClr>
                  </a:outerShdw>
                </a:effectLst>
                <a:latin typeface="+mn-lt"/>
              </a:rPr>
              <a:t>postgres</a:t>
            </a:r>
            <a:r>
              <a:rPr lang="es-CO" sz="1800" b="1" dirty="0">
                <a:solidFill>
                  <a:schemeClr val="accent4"/>
                </a:solidFill>
                <a:effectLst>
                  <a:outerShdw blurRad="38100" dist="38100" dir="2700000" algn="tl">
                    <a:srgbClr val="000000">
                      <a:alpha val="43137"/>
                    </a:srgbClr>
                  </a:outerShdw>
                </a:effectLst>
                <a:latin typeface="+mn-lt"/>
              </a:rPr>
              <a:t>",</a:t>
            </a:r>
          </a:p>
          <a:p>
            <a:r>
              <a:rPr lang="es-CO" sz="1800" b="1" dirty="0">
                <a:solidFill>
                  <a:schemeClr val="accent4"/>
                </a:solidFill>
                <a:effectLst>
                  <a:outerShdw blurRad="38100" dist="38100" dir="2700000" algn="tl">
                    <a:srgbClr val="000000">
                      <a:alpha val="43137"/>
                    </a:srgbClr>
                  </a:outerShdw>
                </a:effectLst>
                <a:latin typeface="+mn-lt"/>
              </a:rPr>
              <a:t>    </a:t>
            </a:r>
            <a:r>
              <a:rPr lang="es-CO" sz="1800" b="1" dirty="0" err="1">
                <a:solidFill>
                  <a:schemeClr val="accent4"/>
                </a:solidFill>
                <a:effectLst>
                  <a:outerShdw blurRad="38100" dist="38100" dir="2700000" algn="tl">
                    <a:srgbClr val="000000">
                      <a:alpha val="43137"/>
                    </a:srgbClr>
                  </a:outerShdw>
                </a:effectLst>
                <a:latin typeface="+mn-lt"/>
              </a:rPr>
              <a:t>password</a:t>
            </a:r>
            <a:r>
              <a:rPr lang="es-CO" sz="1800" b="1" dirty="0">
                <a:solidFill>
                  <a:schemeClr val="accent4"/>
                </a:solidFill>
                <a:effectLst>
                  <a:outerShdw blurRad="38100" dist="38100" dir="2700000" algn="tl">
                    <a:srgbClr val="000000">
                      <a:alpha val="43137"/>
                    </a:srgbClr>
                  </a:outerShdw>
                </a:effectLst>
                <a:latin typeface="+mn-lt"/>
              </a:rPr>
              <a:t>="",</a:t>
            </a:r>
          </a:p>
          <a:p>
            <a:r>
              <a:rPr lang="es-CO" sz="1800" b="1" dirty="0">
                <a:solidFill>
                  <a:schemeClr val="accent4"/>
                </a:solidFill>
                <a:effectLst>
                  <a:outerShdw blurRad="38100" dist="38100" dir="2700000" algn="tl">
                    <a:srgbClr val="000000">
                      <a:alpha val="43137"/>
                    </a:srgbClr>
                  </a:outerShdw>
                </a:effectLst>
                <a:latin typeface="+mn-lt"/>
              </a:rPr>
              <a:t>    </a:t>
            </a:r>
            <a:r>
              <a:rPr lang="es-CO" sz="1800" b="1" dirty="0" err="1">
                <a:solidFill>
                  <a:schemeClr val="accent4"/>
                </a:solidFill>
                <a:effectLst>
                  <a:outerShdw blurRad="38100" dist="38100" dir="2700000" algn="tl">
                    <a:srgbClr val="000000">
                      <a:alpha val="43137"/>
                    </a:srgbClr>
                  </a:outerShdw>
                </a:effectLst>
                <a:latin typeface="+mn-lt"/>
              </a:rPr>
              <a:t>database</a:t>
            </a:r>
            <a:r>
              <a:rPr lang="es-CO" sz="1800" b="1" dirty="0">
                <a:solidFill>
                  <a:schemeClr val="accent4"/>
                </a:solidFill>
                <a:effectLst>
                  <a:outerShdw blurRad="38100" dist="38100" dir="2700000" algn="tl">
                    <a:srgbClr val="000000">
                      <a:alpha val="43137"/>
                    </a:srgbClr>
                  </a:outerShdw>
                </a:effectLst>
                <a:latin typeface="+mn-lt"/>
              </a:rPr>
              <a:t>="</a:t>
            </a:r>
            <a:r>
              <a:rPr lang="es-CO" sz="1800" b="1" dirty="0" err="1">
                <a:solidFill>
                  <a:schemeClr val="accent4"/>
                </a:solidFill>
                <a:effectLst>
                  <a:outerShdw blurRad="38100" dist="38100" dir="2700000" algn="tl">
                    <a:srgbClr val="000000">
                      <a:alpha val="43137"/>
                    </a:srgbClr>
                  </a:outerShdw>
                </a:effectLst>
                <a:latin typeface="+mn-lt"/>
              </a:rPr>
              <a:t>neptuno</a:t>
            </a:r>
            <a:r>
              <a:rPr lang="es-CO" sz="1800" b="1" dirty="0">
                <a:solidFill>
                  <a:schemeClr val="accent4"/>
                </a:solidFill>
                <a:effectLst>
                  <a:outerShdw blurRad="38100" dist="38100" dir="2700000" algn="tl">
                    <a:srgbClr val="000000">
                      <a:alpha val="43137"/>
                    </a:srgbClr>
                  </a:outerShdw>
                </a:effectLst>
                <a:latin typeface="+mn-lt"/>
              </a:rPr>
              <a:t>"</a:t>
            </a:r>
          </a:p>
          <a:p>
            <a:r>
              <a:rPr lang="es-CO" sz="1800" b="1" dirty="0">
                <a:solidFill>
                  <a:schemeClr val="accent4"/>
                </a:solidFill>
                <a:effectLst>
                  <a:outerShdw blurRad="38100" dist="38100" dir="2700000" algn="tl">
                    <a:srgbClr val="000000">
                      <a:alpha val="43137"/>
                    </a:srgbClr>
                  </a:outerShdw>
                </a:effectLst>
                <a:latin typeface="+mn-lt"/>
              </a:rPr>
              <a:t>)</a:t>
            </a:r>
          </a:p>
        </p:txBody>
      </p:sp>
      <p:sp>
        <p:nvSpPr>
          <p:cNvPr id="11" name="CuadroTexto 10">
            <a:extLst>
              <a:ext uri="{FF2B5EF4-FFF2-40B4-BE49-F238E27FC236}">
                <a16:creationId xmlns:a16="http://schemas.microsoft.com/office/drawing/2014/main" id="{B53AC59A-676C-55AA-C787-2AB079677E44}"/>
              </a:ext>
            </a:extLst>
          </p:cNvPr>
          <p:cNvSpPr txBox="1"/>
          <p:nvPr/>
        </p:nvSpPr>
        <p:spPr>
          <a:xfrm>
            <a:off x="3901481" y="5172082"/>
            <a:ext cx="7581044" cy="369332"/>
          </a:xfrm>
          <a:prstGeom prst="rect">
            <a:avLst/>
          </a:prstGeom>
          <a:solidFill>
            <a:schemeClr val="tx1"/>
          </a:solidFill>
        </p:spPr>
        <p:txBody>
          <a:bodyPr wrap="square">
            <a:spAutoFit/>
          </a:bodyPr>
          <a:lstStyle/>
          <a:p>
            <a:r>
              <a:rPr lang="es-CO" sz="1800" b="1" dirty="0" err="1">
                <a:solidFill>
                  <a:schemeClr val="accent4"/>
                </a:solidFill>
              </a:rPr>
              <a:t>micursor</a:t>
            </a:r>
            <a:r>
              <a:rPr lang="es-CO" sz="1800" b="1" dirty="0">
                <a:solidFill>
                  <a:schemeClr val="accent4"/>
                </a:solidFill>
              </a:rPr>
              <a:t>=</a:t>
            </a:r>
            <a:r>
              <a:rPr lang="es-CO" sz="1800" b="1" dirty="0" err="1">
                <a:solidFill>
                  <a:schemeClr val="accent4"/>
                </a:solidFill>
              </a:rPr>
              <a:t>conn.cursor</a:t>
            </a:r>
            <a:r>
              <a:rPr lang="es-CO" sz="1800" b="1" dirty="0">
                <a:solidFill>
                  <a:schemeClr val="accent4"/>
                </a:solidFill>
              </a:rPr>
              <a:t>()</a:t>
            </a:r>
          </a:p>
        </p:txBody>
      </p:sp>
    </p:spTree>
    <p:extLst>
      <p:ext uri="{BB962C8B-B14F-4D97-AF65-F5344CB8AC3E}">
        <p14:creationId xmlns:p14="http://schemas.microsoft.com/office/powerpoint/2010/main" val="118524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3D0B635-134D-D86A-0669-1D0EA932FEE0}"/>
              </a:ext>
            </a:extLst>
          </p:cNvPr>
          <p:cNvSpPr>
            <a:spLocks noChangeArrowheads="1"/>
          </p:cNvSpPr>
          <p:nvPr/>
        </p:nvSpPr>
        <p:spPr bwMode="auto">
          <a:xfrm>
            <a:off x="3838817" y="1525925"/>
            <a:ext cx="7260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Crear la table CATEGORIA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en</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Postgres</a:t>
            </a:r>
            <a:endParaRPr lang="es-CO"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739B45AD-08AE-A476-6679-7AFEE5A129A9}"/>
              </a:ext>
            </a:extLst>
          </p:cNvPr>
          <p:cNvSpPr txBox="1"/>
          <p:nvPr/>
        </p:nvSpPr>
        <p:spPr>
          <a:xfrm>
            <a:off x="3883075" y="4863267"/>
            <a:ext cx="6721522" cy="392159"/>
          </a:xfrm>
          <a:prstGeom prst="rect">
            <a:avLst/>
          </a:prstGeom>
          <a:noFill/>
        </p:spPr>
        <p:txBody>
          <a:bodyPr wrap="square">
            <a:spAutoFit/>
          </a:bodyPr>
          <a:lstStyle/>
          <a:p>
            <a:pPr algn="just">
              <a:lnSpc>
                <a:spcPct val="115000"/>
              </a:lnSpc>
              <a:spcAft>
                <a:spcPts val="1000"/>
              </a:spcAft>
            </a:pPr>
            <a:r>
              <a:rPr lang="en-US" sz="1800" b="1" dirty="0" err="1">
                <a:effectLst/>
                <a:latin typeface="+mn-lt"/>
                <a:ea typeface="Calibri" panose="020F0502020204030204" pitchFamily="34" charset="0"/>
                <a:cs typeface="Times New Roman" panose="02020603050405020304" pitchFamily="18" charset="0"/>
              </a:rPr>
              <a:t>Actualizar</a:t>
            </a:r>
            <a:r>
              <a:rPr lang="en-US" sz="1800" b="1" dirty="0">
                <a:effectLst/>
                <a:latin typeface="+mn-lt"/>
                <a:ea typeface="Calibri" panose="020F0502020204030204" pitchFamily="34" charset="0"/>
                <a:cs typeface="Times New Roman" panose="02020603050405020304" pitchFamily="18" charset="0"/>
              </a:rPr>
              <a:t> un </a:t>
            </a:r>
            <a:r>
              <a:rPr lang="en-US" sz="1800" b="1" dirty="0" err="1">
                <a:effectLst/>
                <a:latin typeface="+mn-lt"/>
                <a:ea typeface="Calibri" panose="020F0502020204030204" pitchFamily="34" charset="0"/>
                <a:cs typeface="Times New Roman" panose="02020603050405020304" pitchFamily="18" charset="0"/>
              </a:rPr>
              <a:t>registro</a:t>
            </a:r>
            <a:r>
              <a:rPr lang="en-US" sz="1800" b="1" dirty="0">
                <a:effectLst/>
                <a:latin typeface="+mn-lt"/>
                <a:ea typeface="Calibri" panose="020F0502020204030204" pitchFamily="34" charset="0"/>
                <a:cs typeface="Times New Roman" panose="02020603050405020304" pitchFamily="18" charset="0"/>
              </a:rPr>
              <a:t> de la </a:t>
            </a:r>
            <a:r>
              <a:rPr lang="en-US" sz="1800" b="1" dirty="0" err="1">
                <a:effectLst/>
                <a:latin typeface="+mn-lt"/>
                <a:ea typeface="Calibri" panose="020F0502020204030204" pitchFamily="34" charset="0"/>
                <a:cs typeface="Times New Roman" panose="02020603050405020304" pitchFamily="18" charset="0"/>
              </a:rPr>
              <a:t>tabla</a:t>
            </a:r>
            <a:r>
              <a:rPr lang="en-US" sz="1800" b="1" dirty="0">
                <a:effectLst/>
                <a:latin typeface="+mn-lt"/>
                <a:ea typeface="Calibri" panose="020F0502020204030204" pitchFamily="34" charset="0"/>
                <a:cs typeface="Times New Roman" panose="02020603050405020304" pitchFamily="18" charset="0"/>
              </a:rPr>
              <a:t> CATEGORIA </a:t>
            </a:r>
            <a:endParaRPr lang="es-CO" sz="2000" b="1" dirty="0">
              <a:effectLst/>
              <a:latin typeface="+mn-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F28DD77B-C866-CEF9-35CF-3B391F235E9D}"/>
              </a:ext>
            </a:extLst>
          </p:cNvPr>
          <p:cNvSpPr txBox="1"/>
          <p:nvPr/>
        </p:nvSpPr>
        <p:spPr>
          <a:xfrm>
            <a:off x="3901481" y="1915075"/>
            <a:ext cx="7581044" cy="523220"/>
          </a:xfrm>
          <a:prstGeom prst="rect">
            <a:avLst/>
          </a:prstGeom>
          <a:solidFill>
            <a:schemeClr val="tx1"/>
          </a:solidFill>
        </p:spPr>
        <p:txBody>
          <a:bodyPr wrap="square">
            <a:spAutoFit/>
          </a:bodyPr>
          <a:lstStyle/>
          <a:p>
            <a:r>
              <a:rPr lang="en-US" b="1" dirty="0">
                <a:solidFill>
                  <a:schemeClr val="accent4"/>
                </a:solidFill>
                <a:effectLst>
                  <a:outerShdw blurRad="38100" dist="38100" dir="2700000" algn="tl">
                    <a:srgbClr val="000000">
                      <a:alpha val="43137"/>
                    </a:srgbClr>
                  </a:outerShdw>
                </a:effectLst>
                <a:latin typeface="Courier New" panose="02070309020205020404" pitchFamily="49" charset="0"/>
              </a:rPr>
              <a:t>sq="CREATE TABLE IF NOT EXISTS CATEGORIA(IDCATEGORIA SERIAL PRIMARY KEY,NOMBRECATEGORIA TEXT, DESCRIPCION TEXT)"</a:t>
            </a:r>
          </a:p>
        </p:txBody>
      </p:sp>
      <p:sp>
        <p:nvSpPr>
          <p:cNvPr id="10" name="CuadroTexto 9">
            <a:extLst>
              <a:ext uri="{FF2B5EF4-FFF2-40B4-BE49-F238E27FC236}">
                <a16:creationId xmlns:a16="http://schemas.microsoft.com/office/drawing/2014/main" id="{744FDB2E-BA6A-36D1-DC4F-637897EFA71A}"/>
              </a:ext>
            </a:extLst>
          </p:cNvPr>
          <p:cNvSpPr txBox="1"/>
          <p:nvPr/>
        </p:nvSpPr>
        <p:spPr>
          <a:xfrm>
            <a:off x="3901481" y="2586413"/>
            <a:ext cx="7581044" cy="584775"/>
          </a:xfrm>
          <a:prstGeom prst="rect">
            <a:avLst/>
          </a:prstGeom>
          <a:solidFill>
            <a:schemeClr val="tx1"/>
          </a:solidFill>
        </p:spPr>
        <p:txBody>
          <a:bodyPr wrap="square">
            <a:spAutoFit/>
          </a:bodyPr>
          <a:lstStyle/>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micursor.execute</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conn.commit</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p:txBody>
      </p:sp>
      <p:sp>
        <p:nvSpPr>
          <p:cNvPr id="12" name="CuadroTexto 11">
            <a:extLst>
              <a:ext uri="{FF2B5EF4-FFF2-40B4-BE49-F238E27FC236}">
                <a16:creationId xmlns:a16="http://schemas.microsoft.com/office/drawing/2014/main" id="{EEEDF69C-89AD-3E24-AF31-547AEC5678EC}"/>
              </a:ext>
            </a:extLst>
          </p:cNvPr>
          <p:cNvSpPr txBox="1"/>
          <p:nvPr/>
        </p:nvSpPr>
        <p:spPr>
          <a:xfrm>
            <a:off x="3901481" y="3526340"/>
            <a:ext cx="7621778" cy="1323439"/>
          </a:xfrm>
          <a:prstGeom prst="rect">
            <a:avLst/>
          </a:prstGeom>
          <a:solidFill>
            <a:schemeClr val="tx1"/>
          </a:solidFill>
        </p:spPr>
        <p:txBody>
          <a:bodyPr wrap="square">
            <a:spAutoFit/>
          </a:bodyPr>
          <a:lstStyle/>
          <a:p>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insert</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into</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categoria</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nombrecategoria,descripcion</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values</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Panaderia</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','Pan quemado’)”</a:t>
            </a:r>
          </a:p>
          <a:p>
            <a:endPar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endParaRPr>
          </a:p>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micursor.execute</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conn.commit</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p:txBody>
      </p:sp>
      <p:sp>
        <p:nvSpPr>
          <p:cNvPr id="13" name="Rectangle 3">
            <a:extLst>
              <a:ext uri="{FF2B5EF4-FFF2-40B4-BE49-F238E27FC236}">
                <a16:creationId xmlns:a16="http://schemas.microsoft.com/office/drawing/2014/main" id="{EDA9FF57-2E64-BCDD-56F2-A0B8B7EF2454}"/>
              </a:ext>
            </a:extLst>
          </p:cNvPr>
          <p:cNvSpPr>
            <a:spLocks noChangeArrowheads="1"/>
          </p:cNvSpPr>
          <p:nvPr/>
        </p:nvSpPr>
        <p:spPr bwMode="auto">
          <a:xfrm>
            <a:off x="3883075" y="3150025"/>
            <a:ext cx="7260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Insertar</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un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registro</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en</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la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tabla</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CATEGORIA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en</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Postgres</a:t>
            </a:r>
            <a:endParaRPr lang="es-CO"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sp>
        <p:nvSpPr>
          <p:cNvPr id="14" name="CuadroTexto 13">
            <a:extLst>
              <a:ext uri="{FF2B5EF4-FFF2-40B4-BE49-F238E27FC236}">
                <a16:creationId xmlns:a16="http://schemas.microsoft.com/office/drawing/2014/main" id="{D3C9EA07-8DED-32E6-33A9-D0D7CE5FC573}"/>
              </a:ext>
            </a:extLst>
          </p:cNvPr>
          <p:cNvSpPr txBox="1"/>
          <p:nvPr/>
        </p:nvSpPr>
        <p:spPr>
          <a:xfrm>
            <a:off x="3901481" y="5193368"/>
            <a:ext cx="7621778" cy="1323439"/>
          </a:xfrm>
          <a:prstGeom prst="rect">
            <a:avLst/>
          </a:prstGeom>
          <a:solidFill>
            <a:schemeClr val="tx1"/>
          </a:solidFill>
        </p:spPr>
        <p:txBody>
          <a:bodyPr wrap="square">
            <a:spAutoFit/>
          </a:bodyPr>
          <a:lstStyle/>
          <a:p>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update</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categoria</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 set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descripcion</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='Pan Horneado'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where</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ES"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idcategoria</a:t>
            </a:r>
            <a:r>
              <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rPr>
              <a:t>=1“</a:t>
            </a:r>
          </a:p>
          <a:p>
            <a:endParaRPr lang="es-ES" sz="1600" b="1" dirty="0">
              <a:solidFill>
                <a:schemeClr val="accent4"/>
              </a:solidFill>
              <a:effectLst>
                <a:outerShdw blurRad="38100" dist="38100" dir="2700000" algn="tl">
                  <a:srgbClr val="000000">
                    <a:alpha val="43137"/>
                  </a:srgbClr>
                </a:outerShdw>
              </a:effectLst>
              <a:latin typeface="Courier New" panose="02070309020205020404" pitchFamily="49" charset="0"/>
            </a:endParaRPr>
          </a:p>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micursor.execute</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conn.commit</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p:txBody>
      </p:sp>
    </p:spTree>
    <p:extLst>
      <p:ext uri="{BB962C8B-B14F-4D97-AF65-F5344CB8AC3E}">
        <p14:creationId xmlns:p14="http://schemas.microsoft.com/office/powerpoint/2010/main" val="1546645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3D0B635-134D-D86A-0669-1D0EA932FEE0}"/>
              </a:ext>
            </a:extLst>
          </p:cNvPr>
          <p:cNvSpPr>
            <a:spLocks noChangeArrowheads="1"/>
          </p:cNvSpPr>
          <p:nvPr/>
        </p:nvSpPr>
        <p:spPr bwMode="auto">
          <a:xfrm>
            <a:off x="4057181" y="2631744"/>
            <a:ext cx="7260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Borrar</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un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registro</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de la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tabla</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CATEGORIA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en</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Postgres</a:t>
            </a:r>
            <a:endParaRPr lang="es-CO"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F28DD77B-C866-CEF9-35CF-3B391F235E9D}"/>
              </a:ext>
            </a:extLst>
          </p:cNvPr>
          <p:cNvSpPr txBox="1"/>
          <p:nvPr/>
        </p:nvSpPr>
        <p:spPr>
          <a:xfrm>
            <a:off x="4174437" y="3075135"/>
            <a:ext cx="7581044" cy="523220"/>
          </a:xfrm>
          <a:prstGeom prst="rect">
            <a:avLst/>
          </a:prstGeom>
          <a:solidFill>
            <a:schemeClr val="tx1"/>
          </a:solidFill>
        </p:spPr>
        <p:txBody>
          <a:bodyPr wrap="square">
            <a:spAutoFit/>
          </a:bodyPr>
          <a:lstStyle/>
          <a:p>
            <a:r>
              <a:rPr lang="en-US" b="1" dirty="0">
                <a:solidFill>
                  <a:schemeClr val="accent4"/>
                </a:solidFill>
                <a:effectLst>
                  <a:outerShdw blurRad="38100" dist="38100" dir="2700000" algn="tl">
                    <a:srgbClr val="000000">
                      <a:alpha val="43137"/>
                    </a:srgbClr>
                  </a:outerShdw>
                </a:effectLst>
                <a:latin typeface="Courier New" panose="02070309020205020404" pitchFamily="49" charset="0"/>
              </a:rPr>
              <a:t>sq="delete from </a:t>
            </a:r>
            <a:r>
              <a:rPr lang="en-US" b="1" dirty="0" err="1">
                <a:solidFill>
                  <a:schemeClr val="accent4"/>
                </a:solidFill>
                <a:effectLst>
                  <a:outerShdw blurRad="38100" dist="38100" dir="2700000" algn="tl">
                    <a:srgbClr val="000000">
                      <a:alpha val="43137"/>
                    </a:srgbClr>
                  </a:outerShdw>
                </a:effectLst>
                <a:latin typeface="Courier New" panose="02070309020205020404" pitchFamily="49" charset="0"/>
              </a:rPr>
              <a:t>categoria</a:t>
            </a:r>
            <a:r>
              <a:rPr lang="en-US" b="1" dirty="0">
                <a:solidFill>
                  <a:schemeClr val="accent4"/>
                </a:solidFill>
                <a:effectLst>
                  <a:outerShdw blurRad="38100" dist="38100" dir="2700000" algn="tl">
                    <a:srgbClr val="000000">
                      <a:alpha val="43137"/>
                    </a:srgbClr>
                  </a:outerShdw>
                </a:effectLst>
                <a:latin typeface="Courier New" panose="02070309020205020404" pitchFamily="49" charset="0"/>
              </a:rPr>
              <a:t> where </a:t>
            </a:r>
            <a:r>
              <a:rPr lang="en-US" b="1" dirty="0" err="1">
                <a:solidFill>
                  <a:schemeClr val="accent4"/>
                </a:solidFill>
                <a:effectLst>
                  <a:outerShdw blurRad="38100" dist="38100" dir="2700000" algn="tl">
                    <a:srgbClr val="000000">
                      <a:alpha val="43137"/>
                    </a:srgbClr>
                  </a:outerShdw>
                </a:effectLst>
                <a:latin typeface="Courier New" panose="02070309020205020404" pitchFamily="49" charset="0"/>
              </a:rPr>
              <a:t>idcategoria</a:t>
            </a:r>
            <a:r>
              <a:rPr lang="en-US" b="1" dirty="0">
                <a:solidFill>
                  <a:schemeClr val="accent4"/>
                </a:solidFill>
                <a:effectLst>
                  <a:outerShdw blurRad="38100" dist="38100" dir="2700000" algn="tl">
                    <a:srgbClr val="000000">
                      <a:alpha val="43137"/>
                    </a:srgbClr>
                  </a:outerShdw>
                </a:effectLst>
                <a:latin typeface="Courier New" panose="02070309020205020404" pitchFamily="49" charset="0"/>
              </a:rPr>
              <a:t>=1“</a:t>
            </a:r>
          </a:p>
          <a:p>
            <a:endParaRPr lang="en-US" b="1" dirty="0">
              <a:solidFill>
                <a:schemeClr val="accent4"/>
              </a:solidFill>
              <a:effectLst>
                <a:outerShdw blurRad="38100" dist="38100" dir="2700000" algn="tl">
                  <a:srgbClr val="000000">
                    <a:alpha val="43137"/>
                  </a:srgbClr>
                </a:outerShdw>
              </a:effectLst>
              <a:latin typeface="Courier New" panose="02070309020205020404" pitchFamily="49" charset="0"/>
            </a:endParaRPr>
          </a:p>
        </p:txBody>
      </p:sp>
      <p:sp>
        <p:nvSpPr>
          <p:cNvPr id="10" name="CuadroTexto 9">
            <a:extLst>
              <a:ext uri="{FF2B5EF4-FFF2-40B4-BE49-F238E27FC236}">
                <a16:creationId xmlns:a16="http://schemas.microsoft.com/office/drawing/2014/main" id="{744FDB2E-BA6A-36D1-DC4F-637897EFA71A}"/>
              </a:ext>
            </a:extLst>
          </p:cNvPr>
          <p:cNvSpPr txBox="1"/>
          <p:nvPr/>
        </p:nvSpPr>
        <p:spPr>
          <a:xfrm>
            <a:off x="4174437" y="3746473"/>
            <a:ext cx="7581044" cy="584775"/>
          </a:xfrm>
          <a:prstGeom prst="rect">
            <a:avLst/>
          </a:prstGeom>
          <a:solidFill>
            <a:schemeClr val="tx1"/>
          </a:solidFill>
        </p:spPr>
        <p:txBody>
          <a:bodyPr wrap="square">
            <a:spAutoFit/>
          </a:bodyPr>
          <a:lstStyle/>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micursor.execute</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sz="1600" b="1" dirty="0" err="1">
                <a:solidFill>
                  <a:schemeClr val="accent4"/>
                </a:solidFill>
                <a:effectLst>
                  <a:outerShdw blurRad="38100" dist="38100" dir="2700000" algn="tl">
                    <a:srgbClr val="000000">
                      <a:alpha val="43137"/>
                    </a:srgbClr>
                  </a:outerShdw>
                </a:effectLst>
                <a:latin typeface="Courier New" panose="02070309020205020404" pitchFamily="49" charset="0"/>
              </a:rPr>
              <a:t>conn.commit</a:t>
            </a:r>
            <a:r>
              <a:rPr lang="es-CO" sz="1600" b="1" dirty="0">
                <a:solidFill>
                  <a:schemeClr val="accent4"/>
                </a:solidFill>
                <a:effectLst>
                  <a:outerShdw blurRad="38100" dist="38100" dir="2700000" algn="tl">
                    <a:srgbClr val="000000">
                      <a:alpha val="43137"/>
                    </a:srgbClr>
                  </a:outerShdw>
                </a:effectLst>
                <a:latin typeface="Courier New" panose="02070309020205020404" pitchFamily="49" charset="0"/>
              </a:rPr>
              <a:t>()</a:t>
            </a:r>
          </a:p>
        </p:txBody>
      </p:sp>
    </p:spTree>
    <p:extLst>
      <p:ext uri="{BB962C8B-B14F-4D97-AF65-F5344CB8AC3E}">
        <p14:creationId xmlns:p14="http://schemas.microsoft.com/office/powerpoint/2010/main" val="278520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BE67895-EB73-E962-D65A-614CA3A3977E}"/>
              </a:ext>
            </a:extLst>
          </p:cNvPr>
          <p:cNvSpPr txBox="1"/>
          <p:nvPr/>
        </p:nvSpPr>
        <p:spPr>
          <a:xfrm>
            <a:off x="4005943" y="1977490"/>
            <a:ext cx="7329714" cy="923330"/>
          </a:xfrm>
          <a:prstGeom prst="rect">
            <a:avLst/>
          </a:prstGeom>
          <a:solidFill>
            <a:schemeClr val="tx1"/>
          </a:solidFill>
        </p:spPr>
        <p:txBody>
          <a:bodyPr wrap="square">
            <a:spAutoFit/>
          </a:bodyPr>
          <a:lstStyle/>
          <a:p>
            <a:r>
              <a:rPr lang="es-CO" sz="1800" b="1" dirty="0">
                <a:solidFill>
                  <a:schemeClr val="accent4"/>
                </a:solidFill>
                <a:effectLst>
                  <a:outerShdw blurRad="38100" dist="38100" dir="2700000" algn="tl">
                    <a:srgbClr val="000000">
                      <a:alpha val="43137"/>
                    </a:srgbClr>
                  </a:outerShdw>
                </a:effectLst>
                <a:latin typeface="Courier New" panose="02070309020205020404" pitchFamily="49" charset="0"/>
              </a:rPr>
              <a:t>x=</a:t>
            </a:r>
            <a:r>
              <a:rPr lang="es-CO" sz="1800" b="1" dirty="0" err="1">
                <a:solidFill>
                  <a:schemeClr val="accent4"/>
                </a:solidFill>
                <a:effectLst>
                  <a:outerShdw blurRad="38100" dist="38100" dir="2700000" algn="tl">
                    <a:srgbClr val="000000">
                      <a:alpha val="43137"/>
                    </a:srgbClr>
                  </a:outerShdw>
                </a:effectLst>
                <a:latin typeface="Courier New" panose="02070309020205020404" pitchFamily="49" charset="0"/>
              </a:rPr>
              <a:t>pd.read_excel</a:t>
            </a:r>
            <a:r>
              <a:rPr lang="es-CO" sz="1800" b="1" dirty="0">
                <a:solidFill>
                  <a:schemeClr val="accent4"/>
                </a:solidFill>
                <a:effectLst>
                  <a:outerShdw blurRad="38100" dist="38100" dir="2700000" algn="tl">
                    <a:srgbClr val="000000">
                      <a:alpha val="43137"/>
                    </a:srgbClr>
                  </a:outerShdw>
                </a:effectLst>
                <a:latin typeface="Courier New" panose="02070309020205020404" pitchFamily="49" charset="0"/>
              </a:rPr>
              <a:t>('c:/Borrar/Neptuno.xlsx',</a:t>
            </a:r>
            <a:r>
              <a:rPr lang="es-CO" sz="1800" b="1" dirty="0" err="1">
                <a:solidFill>
                  <a:schemeClr val="accent4"/>
                </a:solidFill>
                <a:effectLst>
                  <a:outerShdw blurRad="38100" dist="38100" dir="2700000" algn="tl">
                    <a:srgbClr val="000000">
                      <a:alpha val="43137"/>
                    </a:srgbClr>
                  </a:outerShdw>
                </a:effectLst>
                <a:latin typeface="Courier New" panose="02070309020205020404" pitchFamily="49" charset="0"/>
              </a:rPr>
              <a:t>sheet_name</a:t>
            </a:r>
            <a:r>
              <a:rPr lang="es-CO" sz="1800" b="1" dirty="0">
                <a:solidFill>
                  <a:schemeClr val="accent4"/>
                </a:solidFill>
                <a:effectLst>
                  <a:outerShdw blurRad="38100" dist="38100" dir="2700000" algn="tl">
                    <a:srgbClr val="000000">
                      <a:alpha val="43137"/>
                    </a:srgbClr>
                  </a:outerShdw>
                </a:effectLst>
                <a:latin typeface="Courier New" panose="02070309020205020404" pitchFamily="49" charset="0"/>
              </a:rPr>
              <a:t>=5)</a:t>
            </a:r>
          </a:p>
          <a:p>
            <a:r>
              <a:rPr lang="es-CO" sz="1800" b="1" dirty="0">
                <a:solidFill>
                  <a:schemeClr val="accent4"/>
                </a:solidFill>
                <a:effectLst>
                  <a:outerShdw blurRad="38100" dist="38100" dir="2700000" algn="tl">
                    <a:srgbClr val="000000">
                      <a:alpha val="43137"/>
                    </a:srgbClr>
                  </a:outerShdw>
                </a:effectLst>
                <a:latin typeface="Courier New" panose="02070309020205020404" pitchFamily="49" charset="0"/>
              </a:rPr>
              <a:t>x</a:t>
            </a:r>
          </a:p>
        </p:txBody>
      </p:sp>
      <p:sp>
        <p:nvSpPr>
          <p:cNvPr id="6" name="Rectangle 3">
            <a:extLst>
              <a:ext uri="{FF2B5EF4-FFF2-40B4-BE49-F238E27FC236}">
                <a16:creationId xmlns:a16="http://schemas.microsoft.com/office/drawing/2014/main" id="{CE746341-A327-AA43-3FFF-03ED15F77504}"/>
              </a:ext>
            </a:extLst>
          </p:cNvPr>
          <p:cNvSpPr>
            <a:spLocks noChangeArrowheads="1"/>
          </p:cNvSpPr>
          <p:nvPr/>
        </p:nvSpPr>
        <p:spPr bwMode="auto">
          <a:xfrm>
            <a:off x="4139069" y="1570850"/>
            <a:ext cx="7581046" cy="38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pPr>
            <a:r>
              <a:rPr lang="en-US" sz="1800" b="1" dirty="0" err="1">
                <a:latin typeface="+mn-lt"/>
                <a:ea typeface="Calibri" panose="020F0502020204030204" pitchFamily="34" charset="0"/>
                <a:cs typeface="Times New Roman" panose="02020603050405020304" pitchFamily="18" charset="0"/>
              </a:rPr>
              <a:t>E</a:t>
            </a:r>
            <a:r>
              <a:rPr lang="en-US" sz="1800" b="1" dirty="0" err="1">
                <a:effectLst/>
                <a:latin typeface="+mn-lt"/>
                <a:ea typeface="Calibri" panose="020F0502020204030204" pitchFamily="34" charset="0"/>
                <a:cs typeface="Times New Roman" panose="02020603050405020304" pitchFamily="18" charset="0"/>
              </a:rPr>
              <a:t>xtraer</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los</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datos</a:t>
            </a:r>
            <a:r>
              <a:rPr lang="en-US" sz="1800" b="1" dirty="0">
                <a:effectLst/>
                <a:latin typeface="+mn-lt"/>
                <a:ea typeface="Calibri" panose="020F0502020204030204" pitchFamily="34" charset="0"/>
                <a:cs typeface="Times New Roman" panose="02020603050405020304" pitchFamily="18" charset="0"/>
              </a:rPr>
              <a:t> del </a:t>
            </a:r>
            <a:r>
              <a:rPr lang="en-US" sz="1800" b="1" dirty="0" err="1">
                <a:effectLst/>
                <a:latin typeface="+mn-lt"/>
                <a:ea typeface="Calibri" panose="020F0502020204030204" pitchFamily="34" charset="0"/>
                <a:cs typeface="Times New Roman" panose="02020603050405020304" pitchFamily="18" charset="0"/>
              </a:rPr>
              <a:t>libro</a:t>
            </a:r>
            <a:r>
              <a:rPr lang="en-US" sz="1800" b="1" dirty="0">
                <a:effectLst/>
                <a:latin typeface="+mn-lt"/>
                <a:ea typeface="Calibri" panose="020F0502020204030204" pitchFamily="34" charset="0"/>
                <a:cs typeface="Times New Roman" panose="02020603050405020304" pitchFamily="18" charset="0"/>
              </a:rPr>
              <a:t> “Neptuno.xls” de la hoja 5</a:t>
            </a:r>
            <a:endParaRPr lang="es-CO" sz="1800" b="1" dirty="0">
              <a:effectLst/>
              <a:latin typeface="+mn-lt"/>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AAC502E0-625E-D8EB-6C36-401E17F8C8B2}"/>
              </a:ext>
            </a:extLst>
          </p:cNvPr>
          <p:cNvPicPr>
            <a:picLocks noChangeAspect="1"/>
          </p:cNvPicPr>
          <p:nvPr/>
        </p:nvPicPr>
        <p:blipFill>
          <a:blip r:embed="rId4"/>
          <a:stretch>
            <a:fillRect/>
          </a:stretch>
        </p:blipFill>
        <p:spPr>
          <a:xfrm>
            <a:off x="4139069" y="3096211"/>
            <a:ext cx="7052095" cy="353211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0799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BE67895-EB73-E962-D65A-614CA3A3977E}"/>
              </a:ext>
            </a:extLst>
          </p:cNvPr>
          <p:cNvSpPr txBox="1"/>
          <p:nvPr/>
        </p:nvSpPr>
        <p:spPr>
          <a:xfrm>
            <a:off x="4139069" y="2073026"/>
            <a:ext cx="7384190" cy="830997"/>
          </a:xfrm>
          <a:prstGeom prst="rect">
            <a:avLst/>
          </a:prstGeom>
          <a:solidFill>
            <a:schemeClr val="tx1"/>
          </a:solidFill>
        </p:spPr>
        <p:txBody>
          <a:bodyPr wrap="square">
            <a:spAutoFit/>
          </a:bodyPr>
          <a:lstStyle/>
          <a:p>
            <a:r>
              <a:rPr lang="es-ES" sz="2400" b="0" dirty="0">
                <a:solidFill>
                  <a:schemeClr val="accent4"/>
                </a:solidFill>
                <a:effectLst/>
                <a:latin typeface="Courier New" panose="02070309020205020404" pitchFamily="49" charset="0"/>
              </a:rPr>
              <a:t>z0=x['</a:t>
            </a:r>
            <a:r>
              <a:rPr lang="es-ES" sz="2400" b="0" dirty="0" err="1">
                <a:solidFill>
                  <a:schemeClr val="accent4"/>
                </a:solidFill>
                <a:effectLst/>
                <a:latin typeface="Courier New" panose="02070309020205020404" pitchFamily="49" charset="0"/>
              </a:rPr>
              <a:t>NombreCategoría</a:t>
            </a:r>
            <a:r>
              <a:rPr lang="es-ES" sz="2400" b="0" dirty="0">
                <a:solidFill>
                  <a:schemeClr val="accent4"/>
                </a:solidFill>
                <a:effectLst/>
                <a:latin typeface="Courier New" panose="02070309020205020404" pitchFamily="49" charset="0"/>
              </a:rPr>
              <a:t>']</a:t>
            </a:r>
          </a:p>
          <a:p>
            <a:r>
              <a:rPr lang="es-ES" sz="2400" b="0" dirty="0">
                <a:solidFill>
                  <a:schemeClr val="accent4"/>
                </a:solidFill>
                <a:effectLst/>
                <a:latin typeface="Courier New" panose="02070309020205020404" pitchFamily="49" charset="0"/>
              </a:rPr>
              <a:t>z1=x['Descripción']</a:t>
            </a:r>
          </a:p>
        </p:txBody>
      </p:sp>
      <p:sp>
        <p:nvSpPr>
          <p:cNvPr id="6" name="Rectangle 3">
            <a:extLst>
              <a:ext uri="{FF2B5EF4-FFF2-40B4-BE49-F238E27FC236}">
                <a16:creationId xmlns:a16="http://schemas.microsoft.com/office/drawing/2014/main" id="{CE746341-A327-AA43-3FFF-03ED15F77504}"/>
              </a:ext>
            </a:extLst>
          </p:cNvPr>
          <p:cNvSpPr>
            <a:spLocks noChangeArrowheads="1"/>
          </p:cNvSpPr>
          <p:nvPr/>
        </p:nvSpPr>
        <p:spPr bwMode="auto">
          <a:xfrm>
            <a:off x="4139069" y="1570850"/>
            <a:ext cx="7581046" cy="38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pPr>
            <a:r>
              <a:rPr lang="en-US" sz="1800" b="1" dirty="0" err="1">
                <a:latin typeface="+mn-lt"/>
                <a:ea typeface="Calibri" panose="020F0502020204030204" pitchFamily="34" charset="0"/>
                <a:cs typeface="Times New Roman" panose="02020603050405020304" pitchFamily="18" charset="0"/>
              </a:rPr>
              <a:t>E</a:t>
            </a:r>
            <a:r>
              <a:rPr lang="en-US" sz="1800" b="1" dirty="0" err="1">
                <a:effectLst/>
                <a:latin typeface="+mn-lt"/>
                <a:ea typeface="Calibri" panose="020F0502020204030204" pitchFamily="34" charset="0"/>
                <a:cs typeface="Times New Roman" panose="02020603050405020304" pitchFamily="18" charset="0"/>
              </a:rPr>
              <a:t>xtraer</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los</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datos</a:t>
            </a:r>
            <a:r>
              <a:rPr lang="en-US" sz="1800" b="1" dirty="0">
                <a:effectLst/>
                <a:latin typeface="+mn-lt"/>
                <a:ea typeface="Calibri" panose="020F0502020204030204" pitchFamily="34" charset="0"/>
                <a:cs typeface="Times New Roman" panose="02020603050405020304" pitchFamily="18" charset="0"/>
              </a:rPr>
              <a:t> de las dos </a:t>
            </a:r>
            <a:r>
              <a:rPr lang="en-US" sz="1800" b="1" dirty="0" err="1">
                <a:effectLst/>
                <a:latin typeface="+mn-lt"/>
                <a:ea typeface="Calibri" panose="020F0502020204030204" pitchFamily="34" charset="0"/>
                <a:cs typeface="Times New Roman" panose="02020603050405020304" pitchFamily="18" charset="0"/>
              </a:rPr>
              <a:t>columnas</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en</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vectores</a:t>
            </a:r>
            <a:endParaRPr lang="es-CO" sz="1800" b="1" dirty="0">
              <a:effectLst/>
              <a:latin typeface="+mn-lt"/>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176B9B89-8261-8C2A-E100-2B446657025D}"/>
              </a:ext>
            </a:extLst>
          </p:cNvPr>
          <p:cNvSpPr txBox="1"/>
          <p:nvPr/>
        </p:nvSpPr>
        <p:spPr>
          <a:xfrm>
            <a:off x="4139069" y="3617753"/>
            <a:ext cx="7384190" cy="2031325"/>
          </a:xfrm>
          <a:prstGeom prst="rect">
            <a:avLst/>
          </a:prstGeom>
          <a:solidFill>
            <a:schemeClr val="tx1"/>
          </a:solidFill>
        </p:spPr>
        <p:txBody>
          <a:bodyPr wrap="square">
            <a:spAutoFit/>
          </a:bodyPr>
          <a:lstStyle/>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i=0</a:t>
            </a:r>
          </a:p>
          <a:p>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while</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i&lt;</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len</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(x):</a:t>
            </a:r>
          </a:p>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sq</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insert</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into</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categoria</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nombrecategoria,descripcion</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values</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s,%s</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sqv</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=(z0[i],z1[i])</a:t>
            </a:r>
          </a:p>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p>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micursor.execute</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sq,sqv</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a:t>
            </a:r>
            <a:r>
              <a:rPr lang="es-CO" b="1" dirty="0" err="1">
                <a:solidFill>
                  <a:schemeClr val="accent4"/>
                </a:solidFill>
                <a:effectLst>
                  <a:outerShdw blurRad="38100" dist="38100" dir="2700000" algn="tl">
                    <a:srgbClr val="000000">
                      <a:alpha val="43137"/>
                    </a:srgbClr>
                  </a:outerShdw>
                </a:effectLst>
                <a:latin typeface="Courier New" panose="02070309020205020404" pitchFamily="49" charset="0"/>
              </a:rPr>
              <a:t>conn.commit</a:t>
            </a:r>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b="1" dirty="0">
                <a:solidFill>
                  <a:schemeClr val="accent4"/>
                </a:solidFill>
                <a:effectLst>
                  <a:outerShdw blurRad="38100" dist="38100" dir="2700000" algn="tl">
                    <a:srgbClr val="000000">
                      <a:alpha val="43137"/>
                    </a:srgbClr>
                  </a:outerShdw>
                </a:effectLst>
                <a:latin typeface="Courier New" panose="02070309020205020404" pitchFamily="49" charset="0"/>
              </a:rPr>
              <a:t>    i=i+1</a:t>
            </a:r>
          </a:p>
        </p:txBody>
      </p:sp>
      <p:sp>
        <p:nvSpPr>
          <p:cNvPr id="4" name="Rectangle 3">
            <a:extLst>
              <a:ext uri="{FF2B5EF4-FFF2-40B4-BE49-F238E27FC236}">
                <a16:creationId xmlns:a16="http://schemas.microsoft.com/office/drawing/2014/main" id="{1E5A6E0D-3C40-B7D6-A49A-ABE1C08ED098}"/>
              </a:ext>
            </a:extLst>
          </p:cNvPr>
          <p:cNvSpPr>
            <a:spLocks noChangeArrowheads="1"/>
          </p:cNvSpPr>
          <p:nvPr/>
        </p:nvSpPr>
        <p:spPr bwMode="auto">
          <a:xfrm>
            <a:off x="4119082" y="2853677"/>
            <a:ext cx="7581046" cy="70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pPr>
            <a:r>
              <a:rPr lang="en-US" sz="1800" b="1" dirty="0" err="1">
                <a:latin typeface="+mn-lt"/>
                <a:ea typeface="Calibri" panose="020F0502020204030204" pitchFamily="34" charset="0"/>
                <a:cs typeface="Times New Roman" panose="02020603050405020304" pitchFamily="18" charset="0"/>
              </a:rPr>
              <a:t>I</a:t>
            </a:r>
            <a:r>
              <a:rPr lang="en-US" sz="1800" b="1" dirty="0" err="1">
                <a:effectLst/>
                <a:latin typeface="+mn-lt"/>
                <a:ea typeface="Calibri" panose="020F0502020204030204" pitchFamily="34" charset="0"/>
                <a:cs typeface="Times New Roman" panose="02020603050405020304" pitchFamily="18" charset="0"/>
              </a:rPr>
              <a:t>nsertar</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los</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datos</a:t>
            </a:r>
            <a:r>
              <a:rPr lang="en-US" sz="1800" b="1" dirty="0">
                <a:effectLst/>
                <a:latin typeface="+mn-lt"/>
                <a:ea typeface="Calibri" panose="020F0502020204030204" pitchFamily="34" charset="0"/>
                <a:cs typeface="Times New Roman" panose="02020603050405020304" pitchFamily="18" charset="0"/>
              </a:rPr>
              <a:t> de las dos </a:t>
            </a:r>
            <a:r>
              <a:rPr lang="en-US" sz="1800" b="1" dirty="0" err="1">
                <a:effectLst/>
                <a:latin typeface="+mn-lt"/>
                <a:ea typeface="Calibri" panose="020F0502020204030204" pitchFamily="34" charset="0"/>
                <a:cs typeface="Times New Roman" panose="02020603050405020304" pitchFamily="18" charset="0"/>
              </a:rPr>
              <a:t>columnas</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en</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vectores</a:t>
            </a:r>
            <a:r>
              <a:rPr lang="en-US" sz="1800" b="1" dirty="0">
                <a:effectLst/>
                <a:latin typeface="+mn-lt"/>
                <a:ea typeface="Calibri" panose="020F0502020204030204" pitchFamily="34" charset="0"/>
                <a:cs typeface="Times New Roman" panose="02020603050405020304" pitchFamily="18" charset="0"/>
              </a:rPr>
              <a:t> </a:t>
            </a:r>
            <a:r>
              <a:rPr lang="en-US" sz="1800" b="1" dirty="0" err="1">
                <a:effectLst/>
                <a:latin typeface="+mn-lt"/>
                <a:ea typeface="Calibri" panose="020F0502020204030204" pitchFamily="34" charset="0"/>
                <a:cs typeface="Times New Roman" panose="02020603050405020304" pitchFamily="18" charset="0"/>
              </a:rPr>
              <a:t>en</a:t>
            </a:r>
            <a:r>
              <a:rPr lang="en-US" sz="1800" b="1" dirty="0">
                <a:effectLst/>
                <a:latin typeface="+mn-lt"/>
                <a:ea typeface="Calibri" panose="020F0502020204030204" pitchFamily="34" charset="0"/>
                <a:cs typeface="Times New Roman" panose="02020603050405020304" pitchFamily="18" charset="0"/>
              </a:rPr>
              <a:t> la </a:t>
            </a:r>
            <a:r>
              <a:rPr lang="en-US" sz="1800" b="1" dirty="0" err="1">
                <a:effectLst/>
                <a:latin typeface="+mn-lt"/>
                <a:ea typeface="Calibri" panose="020F0502020204030204" pitchFamily="34" charset="0"/>
                <a:cs typeface="Times New Roman" panose="02020603050405020304" pitchFamily="18" charset="0"/>
              </a:rPr>
              <a:t>tabla</a:t>
            </a:r>
            <a:r>
              <a:rPr lang="en-US" sz="1800" b="1" dirty="0">
                <a:effectLst/>
                <a:latin typeface="+mn-lt"/>
                <a:ea typeface="Calibri" panose="020F0502020204030204" pitchFamily="34" charset="0"/>
                <a:cs typeface="Times New Roman" panose="02020603050405020304" pitchFamily="18" charset="0"/>
              </a:rPr>
              <a:t> CATEGORIA</a:t>
            </a:r>
            <a:endParaRPr lang="es-CO" sz="1800" b="1"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1699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917CF72B-EE74-1C25-2991-820A3672DA8F}"/>
              </a:ext>
            </a:extLst>
          </p:cNvPr>
          <p:cNvPicPr>
            <a:picLocks noChangeAspect="1"/>
          </p:cNvPicPr>
          <p:nvPr/>
        </p:nvPicPr>
        <p:blipFill>
          <a:blip r:embed="rId4"/>
          <a:srcRect/>
          <a:stretch/>
        </p:blipFill>
        <p:spPr>
          <a:xfrm>
            <a:off x="4181005" y="1533532"/>
            <a:ext cx="7677735" cy="5161602"/>
          </a:xfrm>
          <a:prstGeom prst="rect">
            <a:avLst/>
          </a:prstGeom>
        </p:spPr>
      </p:pic>
    </p:spTree>
    <p:extLst>
      <p:ext uri="{BB962C8B-B14F-4D97-AF65-F5344CB8AC3E}">
        <p14:creationId xmlns:p14="http://schemas.microsoft.com/office/powerpoint/2010/main" val="245053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
          <p:cNvSpPr txBox="1"/>
          <p:nvPr/>
        </p:nvSpPr>
        <p:spPr>
          <a:xfrm>
            <a:off x="327547" y="905273"/>
            <a:ext cx="10235820" cy="2523727"/>
          </a:xfrm>
          <a:prstGeom prst="rect">
            <a:avLst/>
          </a:prstGeom>
          <a:noFill/>
          <a:ln>
            <a:noFill/>
          </a:ln>
        </p:spPr>
        <p:txBody>
          <a:bodyPr spcFirstLastPara="1" wrap="square" lIns="91425" tIns="45700" rIns="91425" bIns="45700" anchor="t" anchorCtr="0">
            <a:spAutoFit/>
          </a:bodyPr>
          <a:lstStyle/>
          <a:p>
            <a:pPr algn="ctr"/>
            <a:r>
              <a:rPr lang="es-ES" sz="7200" b="1" dirty="0">
                <a:solidFill>
                  <a:srgbClr val="3F3F3F"/>
                </a:solidFill>
                <a:effectLst>
                  <a:outerShdw blurRad="38100" dist="38100" dir="2700000" algn="tl">
                    <a:srgbClr val="000000">
                      <a:alpha val="43137"/>
                    </a:srgbClr>
                  </a:outerShdw>
                </a:effectLst>
                <a:latin typeface="Work Sans"/>
                <a:ea typeface="Work Sans"/>
                <a:cs typeface="Work Sans"/>
                <a:sym typeface="Work Sans"/>
              </a:rPr>
              <a:t>Conectividad a Base de Datos</a:t>
            </a:r>
            <a:endParaRPr lang="es-ES" sz="5400" b="1" dirty="0">
              <a:solidFill>
                <a:srgbClr val="3F3F3F"/>
              </a:solidFill>
              <a:effectLst>
                <a:outerShdw blurRad="38100" dist="38100" dir="2700000" algn="tl">
                  <a:srgbClr val="000000">
                    <a:alpha val="43137"/>
                  </a:srgbClr>
                </a:outerShdw>
              </a:effectLst>
              <a:latin typeface="Work Sans"/>
              <a:ea typeface="Work Sans"/>
              <a:cs typeface="Work Sans"/>
              <a:sym typeface="Work Sans"/>
            </a:endParaRPr>
          </a:p>
          <a:p>
            <a:pPr marL="0" marR="0" lvl="0" indent="0" algn="ctr" rtl="0">
              <a:spcBef>
                <a:spcPts val="0"/>
              </a:spcBef>
              <a:spcAft>
                <a:spcPts val="0"/>
              </a:spcAft>
              <a:buNone/>
            </a:pPr>
            <a:endParaRPr dirty="0">
              <a:effectLst>
                <a:outerShdw blurRad="38100" dist="38100" dir="2700000" algn="tl">
                  <a:srgbClr val="000000">
                    <a:alpha val="43137"/>
                  </a:srgbClr>
                </a:outerShdw>
              </a:effectLst>
            </a:endParaRPr>
          </a:p>
        </p:txBody>
      </p:sp>
      <p:cxnSp>
        <p:nvCxnSpPr>
          <p:cNvPr id="285" name="Google Shape;285;p3"/>
          <p:cNvCxnSpPr/>
          <p:nvPr/>
        </p:nvCxnSpPr>
        <p:spPr>
          <a:xfrm>
            <a:off x="5227899" y="3321934"/>
            <a:ext cx="1736203" cy="0"/>
          </a:xfrm>
          <a:prstGeom prst="straightConnector1">
            <a:avLst/>
          </a:prstGeom>
          <a:noFill/>
          <a:ln w="9525" cap="flat" cmpd="sng">
            <a:solidFill>
              <a:srgbClr val="38AA00"/>
            </a:solidFill>
            <a:prstDash val="solid"/>
            <a:miter lim="800000"/>
            <a:headEnd type="none" w="sm" len="sm"/>
            <a:tailEnd type="none" w="sm" len="sm"/>
          </a:ln>
        </p:spPr>
      </p:cxnSp>
      <p:sp>
        <p:nvSpPr>
          <p:cNvPr id="286" name="Google Shape;286;p3"/>
          <p:cNvSpPr txBox="1"/>
          <p:nvPr/>
        </p:nvSpPr>
        <p:spPr>
          <a:xfrm>
            <a:off x="4168815" y="3463724"/>
            <a:ext cx="3897011"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dirty="0">
                <a:solidFill>
                  <a:schemeClr val="dk1"/>
                </a:solidFill>
                <a:effectLst>
                  <a:outerShdw blurRad="38100" dist="38100" dir="2700000" algn="tl">
                    <a:srgbClr val="000000">
                      <a:alpha val="43137"/>
                    </a:srgbClr>
                  </a:outerShdw>
                </a:effectLst>
                <a:latin typeface="Work Sans Light"/>
                <a:ea typeface="Work Sans Light"/>
                <a:cs typeface="Work Sans Light"/>
                <a:sym typeface="Work Sans Light"/>
                <a:hlinkClick r:id="rId3"/>
              </a:rPr>
              <a:t>jgalindos@sena.edu.co</a:t>
            </a:r>
            <a:r>
              <a:rPr lang="es-ES" sz="1600" b="1" dirty="0">
                <a:solidFill>
                  <a:schemeClr val="dk1"/>
                </a:solidFill>
                <a:effectLst>
                  <a:outerShdw blurRad="38100" dist="38100" dir="2700000" algn="tl">
                    <a:srgbClr val="000000">
                      <a:alpha val="43137"/>
                    </a:srgbClr>
                  </a:outerShdw>
                </a:effectLst>
                <a:latin typeface="Work Sans Light"/>
                <a:ea typeface="Work Sans Light"/>
                <a:cs typeface="Work Sans Light"/>
                <a:sym typeface="Work Sans Light"/>
              </a:rPr>
              <a:t> 2023</a:t>
            </a:r>
            <a:endParaRPr b="1" dirty="0">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CONECTANDO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41" y="2690812"/>
            <a:ext cx="3105150" cy="147637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9E1A5F1-21F1-7801-61A0-70E5BEFDCDAD}"/>
              </a:ext>
            </a:extLst>
          </p:cNvPr>
          <p:cNvSpPr txBox="1"/>
          <p:nvPr/>
        </p:nvSpPr>
        <p:spPr>
          <a:xfrm>
            <a:off x="4397995" y="3155947"/>
            <a:ext cx="6721522" cy="383823"/>
          </a:xfrm>
          <a:prstGeom prst="rect">
            <a:avLst/>
          </a:prstGeom>
          <a:noFill/>
        </p:spPr>
        <p:txBody>
          <a:bodyPr wrap="square">
            <a:spAutoFit/>
          </a:bodyPr>
          <a:lstStyle/>
          <a:p>
            <a:pPr algn="just">
              <a:lnSpc>
                <a:spcPct val="115000"/>
              </a:lnSpc>
              <a:spcAft>
                <a:spcPts val="1000"/>
              </a:spcAft>
            </a:pP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Cerrar</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a:t>
            </a:r>
            <a:r>
              <a:rPr lang="en-US" sz="18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el</a:t>
            </a:r>
            <a:r>
              <a:rPr lang="en-U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cursor y la </a:t>
            </a:r>
            <a:r>
              <a:rPr lang="es-ES" sz="18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conexión</a:t>
            </a:r>
            <a:endParaRPr lang="es-CO" sz="20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5E78EC2B-891B-65F8-6126-B72EFD3F98CD}"/>
              </a:ext>
            </a:extLst>
          </p:cNvPr>
          <p:cNvSpPr txBox="1"/>
          <p:nvPr/>
        </p:nvSpPr>
        <p:spPr>
          <a:xfrm>
            <a:off x="4483577" y="3567934"/>
            <a:ext cx="6721522" cy="646331"/>
          </a:xfrm>
          <a:prstGeom prst="rect">
            <a:avLst/>
          </a:prstGeom>
          <a:solidFill>
            <a:schemeClr val="tx1"/>
          </a:solidFill>
        </p:spPr>
        <p:txBody>
          <a:bodyPr wrap="square">
            <a:spAutoFit/>
          </a:bodyPr>
          <a:lstStyle/>
          <a:p>
            <a:r>
              <a:rPr lang="es-CO" sz="1800" b="1" dirty="0" err="1">
                <a:solidFill>
                  <a:schemeClr val="accent4"/>
                </a:solidFill>
                <a:effectLst>
                  <a:outerShdw blurRad="38100" dist="38100" dir="2700000" algn="tl">
                    <a:srgbClr val="000000">
                      <a:alpha val="43137"/>
                    </a:srgbClr>
                  </a:outerShdw>
                </a:effectLst>
                <a:latin typeface="Courier New" panose="02070309020205020404" pitchFamily="49" charset="0"/>
              </a:rPr>
              <a:t>micursor.close</a:t>
            </a:r>
            <a:r>
              <a:rPr lang="es-CO" sz="1800" b="1" dirty="0">
                <a:solidFill>
                  <a:schemeClr val="accent4"/>
                </a:solidFill>
                <a:effectLst>
                  <a:outerShdw blurRad="38100" dist="38100" dir="2700000" algn="tl">
                    <a:srgbClr val="000000">
                      <a:alpha val="43137"/>
                    </a:srgbClr>
                  </a:outerShdw>
                </a:effectLst>
                <a:latin typeface="Courier New" panose="02070309020205020404" pitchFamily="49" charset="0"/>
              </a:rPr>
              <a:t>()</a:t>
            </a:r>
          </a:p>
          <a:p>
            <a:r>
              <a:rPr lang="es-CO" sz="1800" b="1" dirty="0" err="1">
                <a:solidFill>
                  <a:schemeClr val="accent4"/>
                </a:solidFill>
                <a:effectLst>
                  <a:outerShdw blurRad="38100" dist="38100" dir="2700000" algn="tl">
                    <a:srgbClr val="000000">
                      <a:alpha val="43137"/>
                    </a:srgbClr>
                  </a:outerShdw>
                </a:effectLst>
                <a:latin typeface="Courier New" panose="02070309020205020404" pitchFamily="49" charset="0"/>
              </a:rPr>
              <a:t>conn.close</a:t>
            </a:r>
            <a:r>
              <a:rPr lang="es-CO" sz="1800" b="1" dirty="0">
                <a:solidFill>
                  <a:schemeClr val="accent4"/>
                </a:solidFill>
                <a:effectLst>
                  <a:outerShdw blurRad="38100" dist="38100" dir="2700000" algn="tl">
                    <a:srgbClr val="000000">
                      <a:alpha val="43137"/>
                    </a:srgbClr>
                  </a:outerShdw>
                </a:effectLst>
                <a:latin typeface="Courier New" panose="02070309020205020404" pitchFamily="49" charset="0"/>
              </a:rPr>
              <a:t>()</a:t>
            </a:r>
          </a:p>
        </p:txBody>
      </p:sp>
    </p:spTree>
    <p:extLst>
      <p:ext uri="{BB962C8B-B14F-4D97-AF65-F5344CB8AC3E}">
        <p14:creationId xmlns:p14="http://schemas.microsoft.com/office/powerpoint/2010/main" val="424232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Work Sans Medium"/>
              <a:buNone/>
            </a:pPr>
            <a:r>
              <a:rPr lang="es-ES" sz="3200" dirty="0">
                <a:solidFill>
                  <a:schemeClr val="lt1"/>
                </a:solidFill>
                <a:effectLst>
                  <a:outerShdw blurRad="38100" dist="38100" dir="2700000" algn="tl">
                    <a:srgbClr val="000000">
                      <a:alpha val="43137"/>
                    </a:srgbClr>
                  </a:outerShdw>
                </a:effectLst>
                <a:latin typeface="Work Sans Medium"/>
                <a:ea typeface="Work Sans Medium"/>
                <a:cs typeface="Work Sans Medium"/>
                <a:sym typeface="Work Sans Medium"/>
              </a:rPr>
              <a:t>PRACTICA TRABAJO AUTONOMO POSTGRESQL CON PYTHON</a:t>
            </a:r>
            <a:endParaRPr lang="es-CO" sz="3200" dirty="0">
              <a:effectLst>
                <a:outerShdw blurRad="38100" dist="38100" dir="2700000" algn="tl">
                  <a:srgbClr val="000000">
                    <a:alpha val="43137"/>
                  </a:srgbClr>
                </a:outerShdw>
              </a:effectLst>
            </a:endParaRPr>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2049" name="Imagen 46">
            <a:extLst>
              <a:ext uri="{FF2B5EF4-FFF2-40B4-BE49-F238E27FC236}">
                <a16:creationId xmlns:a16="http://schemas.microsoft.com/office/drawing/2014/main" id="{17A3D599-1A56-6D27-89E4-E3F1579A4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50" y="1633110"/>
            <a:ext cx="31051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E77F0EC-2938-4716-B73A-91E3D11D24AA}"/>
              </a:ext>
            </a:extLst>
          </p:cNvPr>
          <p:cNvPicPr/>
          <p:nvPr/>
        </p:nvPicPr>
        <p:blipFill>
          <a:blip r:embed="rId4"/>
          <a:stretch/>
        </p:blipFill>
        <p:spPr>
          <a:xfrm>
            <a:off x="844174" y="2142698"/>
            <a:ext cx="8654097" cy="454470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2" descr="Te gustan los retos? Mejor que retar tu peso, reta tus decisiones! – Tu  Nutrición Clínica">
            <a:extLst>
              <a:ext uri="{FF2B5EF4-FFF2-40B4-BE49-F238E27FC236}">
                <a16:creationId xmlns:a16="http://schemas.microsoft.com/office/drawing/2014/main" id="{8E0E0059-81F1-564A-A61B-2413F26945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25" t="3567" r="7278" b="6688"/>
          <a:stretch/>
        </p:blipFill>
        <p:spPr bwMode="auto">
          <a:xfrm>
            <a:off x="245010" y="1633110"/>
            <a:ext cx="2021168" cy="126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457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4" name="Imagen 3">
            <a:extLst>
              <a:ext uri="{FF2B5EF4-FFF2-40B4-BE49-F238E27FC236}">
                <a16:creationId xmlns:a16="http://schemas.microsoft.com/office/drawing/2014/main" id="{C6A2AF98-016D-D61C-51A1-DB687DA40C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50" y="1766808"/>
            <a:ext cx="3971925" cy="1085850"/>
          </a:xfrm>
          <a:prstGeom prst="rect">
            <a:avLst/>
          </a:prstGeom>
          <a:noFill/>
          <a:ln>
            <a:noFill/>
          </a:ln>
        </p:spPr>
      </p:pic>
      <p:sp>
        <p:nvSpPr>
          <p:cNvPr id="6" name="CuadroTexto 5">
            <a:extLst>
              <a:ext uri="{FF2B5EF4-FFF2-40B4-BE49-F238E27FC236}">
                <a16:creationId xmlns:a16="http://schemas.microsoft.com/office/drawing/2014/main" id="{46C470EA-2149-5F2E-3BAE-038A11C5572A}"/>
              </a:ext>
            </a:extLst>
          </p:cNvPr>
          <p:cNvSpPr txBox="1"/>
          <p:nvPr/>
        </p:nvSpPr>
        <p:spPr>
          <a:xfrm>
            <a:off x="4738261" y="2079382"/>
            <a:ext cx="6721522" cy="571695"/>
          </a:xfrm>
          <a:prstGeom prst="rect">
            <a:avLst/>
          </a:prstGeom>
          <a:noFill/>
        </p:spPr>
        <p:txBody>
          <a:bodyPr wrap="square">
            <a:spAutoFit/>
          </a:bodyPr>
          <a:lstStyle/>
          <a:p>
            <a:pPr algn="just">
              <a:lnSpc>
                <a:spcPct val="115000"/>
              </a:lnSpc>
              <a:spcAft>
                <a:spcPts val="1000"/>
              </a:spcAft>
            </a:pPr>
            <a:r>
              <a:rPr lang="es-CO" sz="14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Esta práctica se deben crear las tablas (DDL) en </a:t>
            </a:r>
            <a:r>
              <a:rPr lang="es-CO" sz="1400" b="1" dirty="0" err="1">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pgAdmin</a:t>
            </a:r>
            <a:r>
              <a:rPr lang="es-CO" sz="1400" b="1" dirty="0">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de acuerdo al modelo relacional presentado:</a:t>
            </a:r>
          </a:p>
        </p:txBody>
      </p:sp>
      <p:pic>
        <p:nvPicPr>
          <p:cNvPr id="8" name="Imagen 7">
            <a:extLst>
              <a:ext uri="{FF2B5EF4-FFF2-40B4-BE49-F238E27FC236}">
                <a16:creationId xmlns:a16="http://schemas.microsoft.com/office/drawing/2014/main" id="{264A7FA9-925A-94DC-DCDB-3851435D8186}"/>
              </a:ext>
            </a:extLst>
          </p:cNvPr>
          <p:cNvPicPr>
            <a:picLocks noChangeAspect="1"/>
          </p:cNvPicPr>
          <p:nvPr/>
        </p:nvPicPr>
        <p:blipFill>
          <a:blip r:embed="rId4"/>
          <a:stretch>
            <a:fillRect/>
          </a:stretch>
        </p:blipFill>
        <p:spPr>
          <a:xfrm>
            <a:off x="361150" y="2931406"/>
            <a:ext cx="5734850" cy="1152686"/>
          </a:xfrm>
          <a:prstGeom prst="rect">
            <a:avLst/>
          </a:prstGeom>
        </p:spPr>
        <p:style>
          <a:lnRef idx="1">
            <a:schemeClr val="accent6"/>
          </a:lnRef>
          <a:fillRef idx="2">
            <a:schemeClr val="accent6"/>
          </a:fillRef>
          <a:effectRef idx="1">
            <a:schemeClr val="accent6"/>
          </a:effectRef>
          <a:fontRef idx="minor">
            <a:schemeClr val="dk1"/>
          </a:fontRef>
        </p:style>
      </p:pic>
      <p:pic>
        <p:nvPicPr>
          <p:cNvPr id="10" name="Imagen 9">
            <a:extLst>
              <a:ext uri="{FF2B5EF4-FFF2-40B4-BE49-F238E27FC236}">
                <a16:creationId xmlns:a16="http://schemas.microsoft.com/office/drawing/2014/main" id="{F4AADFAE-8910-32DF-817D-AF242A25AF5A}"/>
              </a:ext>
            </a:extLst>
          </p:cNvPr>
          <p:cNvPicPr>
            <a:picLocks noChangeAspect="1"/>
          </p:cNvPicPr>
          <p:nvPr/>
        </p:nvPicPr>
        <p:blipFill>
          <a:blip r:embed="rId5"/>
          <a:stretch>
            <a:fillRect/>
          </a:stretch>
        </p:blipFill>
        <p:spPr>
          <a:xfrm>
            <a:off x="351623" y="4084092"/>
            <a:ext cx="5744377" cy="990738"/>
          </a:xfrm>
          <a:prstGeom prst="rect">
            <a:avLst/>
          </a:prstGeom>
        </p:spPr>
      </p:pic>
      <p:pic>
        <p:nvPicPr>
          <p:cNvPr id="12" name="Imagen 11">
            <a:extLst>
              <a:ext uri="{FF2B5EF4-FFF2-40B4-BE49-F238E27FC236}">
                <a16:creationId xmlns:a16="http://schemas.microsoft.com/office/drawing/2014/main" id="{65FD618B-114D-B4A8-1BAA-B7A7D9E3E9C2}"/>
              </a:ext>
            </a:extLst>
          </p:cNvPr>
          <p:cNvPicPr>
            <a:picLocks noChangeAspect="1"/>
          </p:cNvPicPr>
          <p:nvPr/>
        </p:nvPicPr>
        <p:blipFill>
          <a:blip r:embed="rId6"/>
          <a:stretch>
            <a:fillRect/>
          </a:stretch>
        </p:blipFill>
        <p:spPr>
          <a:xfrm>
            <a:off x="342097" y="5029955"/>
            <a:ext cx="5753903" cy="1705213"/>
          </a:xfrm>
          <a:prstGeom prst="rect">
            <a:avLst/>
          </a:prstGeom>
        </p:spPr>
      </p:pic>
      <p:pic>
        <p:nvPicPr>
          <p:cNvPr id="14" name="Imagen 13">
            <a:extLst>
              <a:ext uri="{FF2B5EF4-FFF2-40B4-BE49-F238E27FC236}">
                <a16:creationId xmlns:a16="http://schemas.microsoft.com/office/drawing/2014/main" id="{E2E69A7E-1EC3-43B1-697B-DEE76EA0FCB6}"/>
              </a:ext>
            </a:extLst>
          </p:cNvPr>
          <p:cNvPicPr>
            <a:picLocks noChangeAspect="1"/>
          </p:cNvPicPr>
          <p:nvPr/>
        </p:nvPicPr>
        <p:blipFill>
          <a:blip r:embed="rId7"/>
          <a:stretch>
            <a:fillRect/>
          </a:stretch>
        </p:blipFill>
        <p:spPr>
          <a:xfrm>
            <a:off x="7021865" y="2986276"/>
            <a:ext cx="3437229" cy="3604898"/>
          </a:xfrm>
          <a:prstGeom prst="rect">
            <a:avLst/>
          </a:prstGeom>
        </p:spPr>
      </p:pic>
    </p:spTree>
    <p:extLst>
      <p:ext uri="{BB962C8B-B14F-4D97-AF65-F5344CB8AC3E}">
        <p14:creationId xmlns:p14="http://schemas.microsoft.com/office/powerpoint/2010/main" val="256395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4" name="Imagen 3">
            <a:extLst>
              <a:ext uri="{FF2B5EF4-FFF2-40B4-BE49-F238E27FC236}">
                <a16:creationId xmlns:a16="http://schemas.microsoft.com/office/drawing/2014/main" id="{C6A2AF98-016D-D61C-51A1-DB687DA40C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292" y="1534794"/>
            <a:ext cx="10350393" cy="889902"/>
          </a:xfrm>
          <a:prstGeom prst="rect">
            <a:avLst/>
          </a:prstGeom>
          <a:noFill/>
          <a:ln>
            <a:noFill/>
          </a:ln>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FA231058-865A-3560-9BA6-1B6D71F8F034}"/>
              </a:ext>
            </a:extLst>
          </p:cNvPr>
          <p:cNvSpPr txBox="1"/>
          <p:nvPr/>
        </p:nvSpPr>
        <p:spPr>
          <a:xfrm>
            <a:off x="361150" y="2552706"/>
            <a:ext cx="6721522" cy="338554"/>
          </a:xfrm>
          <a:prstGeom prst="rect">
            <a:avLst/>
          </a:prstGeom>
          <a:noFill/>
        </p:spPr>
        <p:txBody>
          <a:bodyPr wrap="square">
            <a:spAutoFit/>
          </a:bodyPr>
          <a:lstStyle/>
          <a:p>
            <a:r>
              <a:rPr lang="es-CO" sz="1600" b="1" dirty="0">
                <a:effectLst>
                  <a:outerShdw blurRad="38100" dist="38100" dir="2700000" algn="tl">
                    <a:srgbClr val="000000">
                      <a:alpha val="43137"/>
                    </a:srgbClr>
                  </a:outerShdw>
                </a:effectLst>
              </a:rPr>
              <a:t>Ingresar los siguientes instructores:</a:t>
            </a:r>
          </a:p>
        </p:txBody>
      </p:sp>
      <p:pic>
        <p:nvPicPr>
          <p:cNvPr id="9" name="Imagen 8">
            <a:extLst>
              <a:ext uri="{FF2B5EF4-FFF2-40B4-BE49-F238E27FC236}">
                <a16:creationId xmlns:a16="http://schemas.microsoft.com/office/drawing/2014/main" id="{46AB0786-201C-C670-1AD5-153B0BEC04E1}"/>
              </a:ext>
            </a:extLst>
          </p:cNvPr>
          <p:cNvPicPr>
            <a:picLocks noChangeAspect="1"/>
          </p:cNvPicPr>
          <p:nvPr/>
        </p:nvPicPr>
        <p:blipFill>
          <a:blip r:embed="rId4"/>
          <a:stretch>
            <a:fillRect/>
          </a:stretch>
        </p:blipFill>
        <p:spPr>
          <a:xfrm>
            <a:off x="424390" y="2850203"/>
            <a:ext cx="10547445" cy="1152686"/>
          </a:xfrm>
          <a:prstGeom prst="rect">
            <a:avLst/>
          </a:prstGeom>
        </p:spPr>
      </p:pic>
      <p:sp>
        <p:nvSpPr>
          <p:cNvPr id="13" name="CuadroTexto 12">
            <a:extLst>
              <a:ext uri="{FF2B5EF4-FFF2-40B4-BE49-F238E27FC236}">
                <a16:creationId xmlns:a16="http://schemas.microsoft.com/office/drawing/2014/main" id="{CDA88E81-9C59-FEAB-53FA-D52F75024883}"/>
              </a:ext>
            </a:extLst>
          </p:cNvPr>
          <p:cNvSpPr txBox="1"/>
          <p:nvPr/>
        </p:nvSpPr>
        <p:spPr>
          <a:xfrm>
            <a:off x="456236" y="3849000"/>
            <a:ext cx="6721522" cy="338554"/>
          </a:xfrm>
          <a:prstGeom prst="rect">
            <a:avLst/>
          </a:prstGeom>
          <a:noFill/>
        </p:spPr>
        <p:txBody>
          <a:bodyPr wrap="square">
            <a:spAutoFit/>
          </a:bodyPr>
          <a:lstStyle/>
          <a:p>
            <a:r>
              <a:rPr lang="es-CO" sz="1600" b="1" dirty="0">
                <a:effectLst>
                  <a:outerShdw blurRad="38100" dist="38100" dir="2700000" algn="tl">
                    <a:srgbClr val="000000">
                      <a:alpha val="43137"/>
                    </a:srgbClr>
                  </a:outerShdw>
                </a:effectLst>
              </a:rPr>
              <a:t>Ingresar las siguientes fichas:</a:t>
            </a:r>
          </a:p>
        </p:txBody>
      </p:sp>
      <p:pic>
        <p:nvPicPr>
          <p:cNvPr id="16" name="Imagen 15">
            <a:extLst>
              <a:ext uri="{FF2B5EF4-FFF2-40B4-BE49-F238E27FC236}">
                <a16:creationId xmlns:a16="http://schemas.microsoft.com/office/drawing/2014/main" id="{75DF341D-A600-3590-F3DD-D2B8EA007703}"/>
              </a:ext>
            </a:extLst>
          </p:cNvPr>
          <p:cNvPicPr>
            <a:picLocks noChangeAspect="1"/>
          </p:cNvPicPr>
          <p:nvPr/>
        </p:nvPicPr>
        <p:blipFill>
          <a:blip r:embed="rId5"/>
          <a:stretch>
            <a:fillRect/>
          </a:stretch>
        </p:blipFill>
        <p:spPr>
          <a:xfrm>
            <a:off x="456235" y="4130899"/>
            <a:ext cx="10400449" cy="1143160"/>
          </a:xfrm>
          <a:prstGeom prst="rect">
            <a:avLst/>
          </a:prstGeom>
        </p:spPr>
      </p:pic>
      <p:sp>
        <p:nvSpPr>
          <p:cNvPr id="18" name="CuadroTexto 17">
            <a:extLst>
              <a:ext uri="{FF2B5EF4-FFF2-40B4-BE49-F238E27FC236}">
                <a16:creationId xmlns:a16="http://schemas.microsoft.com/office/drawing/2014/main" id="{68DC520E-6024-BCD0-DF11-9E966C94AA5E}"/>
              </a:ext>
            </a:extLst>
          </p:cNvPr>
          <p:cNvSpPr txBox="1"/>
          <p:nvPr/>
        </p:nvSpPr>
        <p:spPr>
          <a:xfrm>
            <a:off x="456236" y="5136836"/>
            <a:ext cx="6721522" cy="338554"/>
          </a:xfrm>
          <a:prstGeom prst="rect">
            <a:avLst/>
          </a:prstGeom>
          <a:noFill/>
        </p:spPr>
        <p:txBody>
          <a:bodyPr wrap="square">
            <a:spAutoFit/>
          </a:bodyPr>
          <a:lstStyle/>
          <a:p>
            <a:r>
              <a:rPr lang="es-CO" sz="1600" b="1" dirty="0">
                <a:effectLst>
                  <a:outerShdw blurRad="38100" dist="38100" dir="2700000" algn="tl">
                    <a:srgbClr val="000000">
                      <a:alpha val="43137"/>
                    </a:srgbClr>
                  </a:outerShdw>
                </a:effectLst>
              </a:rPr>
              <a:t>Ingresar los siguientes aprendices:</a:t>
            </a:r>
          </a:p>
        </p:txBody>
      </p:sp>
      <p:pic>
        <p:nvPicPr>
          <p:cNvPr id="20" name="Imagen 19">
            <a:extLst>
              <a:ext uri="{FF2B5EF4-FFF2-40B4-BE49-F238E27FC236}">
                <a16:creationId xmlns:a16="http://schemas.microsoft.com/office/drawing/2014/main" id="{891299D4-A920-1646-6D63-799431EE6D74}"/>
              </a:ext>
            </a:extLst>
          </p:cNvPr>
          <p:cNvPicPr>
            <a:picLocks noChangeAspect="1"/>
          </p:cNvPicPr>
          <p:nvPr/>
        </p:nvPicPr>
        <p:blipFill>
          <a:blip r:embed="rId6"/>
          <a:stretch>
            <a:fillRect/>
          </a:stretch>
        </p:blipFill>
        <p:spPr>
          <a:xfrm>
            <a:off x="491077" y="5443011"/>
            <a:ext cx="10400450" cy="1038370"/>
          </a:xfrm>
          <a:prstGeom prst="rect">
            <a:avLst/>
          </a:prstGeom>
        </p:spPr>
      </p:pic>
    </p:spTree>
    <p:extLst>
      <p:ext uri="{BB962C8B-B14F-4D97-AF65-F5344CB8AC3E}">
        <p14:creationId xmlns:p14="http://schemas.microsoft.com/office/powerpoint/2010/main" val="2868179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4" name="Imagen 3">
            <a:extLst>
              <a:ext uri="{FF2B5EF4-FFF2-40B4-BE49-F238E27FC236}">
                <a16:creationId xmlns:a16="http://schemas.microsoft.com/office/drawing/2014/main" id="{C6A2AF98-016D-D61C-51A1-DB687DA40C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2717" y="1520632"/>
            <a:ext cx="8594164" cy="976484"/>
          </a:xfrm>
          <a:prstGeom prst="rect">
            <a:avLst/>
          </a:prstGeom>
          <a:noFill/>
          <a:ln>
            <a:noFill/>
          </a:ln>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FA231058-865A-3560-9BA6-1B6D71F8F034}"/>
              </a:ext>
            </a:extLst>
          </p:cNvPr>
          <p:cNvSpPr txBox="1"/>
          <p:nvPr/>
        </p:nvSpPr>
        <p:spPr>
          <a:xfrm>
            <a:off x="424391" y="2506291"/>
            <a:ext cx="6721522" cy="646331"/>
          </a:xfrm>
          <a:prstGeom prst="rect">
            <a:avLst/>
          </a:prstGeom>
          <a:noFill/>
        </p:spPr>
        <p:txBody>
          <a:bodyPr wrap="square">
            <a:spAutoFit/>
          </a:bodyPr>
          <a:lstStyle/>
          <a:p>
            <a:r>
              <a:rPr lang="es-ES" sz="1800" b="1" dirty="0">
                <a:effectLst>
                  <a:outerShdw blurRad="38100" dist="38100" dir="2700000" algn="tl">
                    <a:srgbClr val="000000">
                      <a:alpha val="43137"/>
                    </a:srgbClr>
                  </a:outerShdw>
                </a:effectLst>
                <a:latin typeface="Calibri" panose="020F0502020204030204" pitchFamily="34" charset="0"/>
              </a:rPr>
              <a:t>I</a:t>
            </a:r>
            <a:r>
              <a:rPr lang="es-ES" sz="1800" b="1" i="0" dirty="0">
                <a:solidFill>
                  <a:srgbClr val="000000"/>
                </a:solidFill>
                <a:effectLst>
                  <a:outerShdw blurRad="38100" dist="38100" dir="2700000" algn="tl">
                    <a:srgbClr val="000000">
                      <a:alpha val="43137"/>
                    </a:srgbClr>
                  </a:outerShdw>
                </a:effectLst>
                <a:latin typeface="Calibri" panose="020F0502020204030204" pitchFamily="34" charset="0"/>
              </a:rPr>
              <a:t>nstalar las librerías necesarias</a:t>
            </a:r>
            <a:r>
              <a:rPr lang="es-ES" sz="2000" b="1" dirty="0">
                <a:effectLst>
                  <a:outerShdw blurRad="38100" dist="38100" dir="2700000" algn="tl">
                    <a:srgbClr val="000000">
                      <a:alpha val="43137"/>
                    </a:srgbClr>
                  </a:outerShdw>
                </a:effectLst>
              </a:rPr>
              <a:t> </a:t>
            </a:r>
            <a:br>
              <a:rPr lang="es-ES" sz="2000" b="1" dirty="0">
                <a:effectLst>
                  <a:outerShdw blurRad="38100" dist="38100" dir="2700000" algn="tl">
                    <a:srgbClr val="000000">
                      <a:alpha val="43137"/>
                    </a:srgbClr>
                  </a:outerShdw>
                </a:effectLst>
              </a:rPr>
            </a:br>
            <a:endParaRPr lang="es-CO" sz="1600" b="1" dirty="0">
              <a:effectLst>
                <a:outerShdw blurRad="38100" dist="38100" dir="2700000" algn="tl">
                  <a:srgbClr val="000000">
                    <a:alpha val="43137"/>
                  </a:srgbClr>
                </a:outerShdw>
              </a:effectLst>
            </a:endParaRPr>
          </a:p>
        </p:txBody>
      </p:sp>
      <p:sp>
        <p:nvSpPr>
          <p:cNvPr id="13" name="CuadroTexto 12">
            <a:extLst>
              <a:ext uri="{FF2B5EF4-FFF2-40B4-BE49-F238E27FC236}">
                <a16:creationId xmlns:a16="http://schemas.microsoft.com/office/drawing/2014/main" id="{CDA88E81-9C59-FEAB-53FA-D52F75024883}"/>
              </a:ext>
            </a:extLst>
          </p:cNvPr>
          <p:cNvSpPr txBox="1"/>
          <p:nvPr/>
        </p:nvSpPr>
        <p:spPr>
          <a:xfrm>
            <a:off x="456236" y="3248497"/>
            <a:ext cx="6721522" cy="400110"/>
          </a:xfrm>
          <a:prstGeom prst="rect">
            <a:avLst/>
          </a:prstGeom>
          <a:noFill/>
        </p:spPr>
        <p:txBody>
          <a:bodyPr wrap="square">
            <a:spAutoFit/>
          </a:bodyPr>
          <a:lstStyle/>
          <a:p>
            <a:r>
              <a:rPr lang="es-CO" sz="1800" b="1" dirty="0">
                <a:effectLst>
                  <a:outerShdw blurRad="38100" dist="38100" dir="2700000" algn="tl">
                    <a:srgbClr val="000000">
                      <a:alpha val="43137"/>
                    </a:srgbClr>
                  </a:outerShdw>
                </a:effectLst>
                <a:latin typeface="+mn-lt"/>
              </a:rPr>
              <a:t>I</a:t>
            </a:r>
            <a:r>
              <a:rPr lang="es-CO" sz="1800" b="1" i="0" dirty="0">
                <a:solidFill>
                  <a:srgbClr val="000000"/>
                </a:solidFill>
                <a:effectLst>
                  <a:outerShdw blurRad="38100" dist="38100" dir="2700000" algn="tl">
                    <a:srgbClr val="000000">
                      <a:alpha val="43137"/>
                    </a:srgbClr>
                  </a:outerShdw>
                </a:effectLst>
                <a:latin typeface="+mn-lt"/>
              </a:rPr>
              <a:t>mportar las librerías</a:t>
            </a:r>
            <a:r>
              <a:rPr lang="es-CO" sz="2000" b="1" dirty="0">
                <a:effectLst>
                  <a:outerShdw blurRad="38100" dist="38100" dir="2700000" algn="tl">
                    <a:srgbClr val="000000">
                      <a:alpha val="43137"/>
                    </a:srgbClr>
                  </a:outerShdw>
                </a:effectLst>
                <a:latin typeface="+mn-lt"/>
              </a:rPr>
              <a:t> </a:t>
            </a:r>
            <a:endParaRPr lang="es-CO" sz="1600" b="1" dirty="0">
              <a:effectLst>
                <a:outerShdw blurRad="38100" dist="38100" dir="2700000" algn="tl">
                  <a:srgbClr val="000000">
                    <a:alpha val="43137"/>
                  </a:srgbClr>
                </a:outerShdw>
              </a:effectLst>
              <a:latin typeface="+mn-lt"/>
            </a:endParaRPr>
          </a:p>
        </p:txBody>
      </p:sp>
      <p:sp>
        <p:nvSpPr>
          <p:cNvPr id="18" name="CuadroTexto 17">
            <a:extLst>
              <a:ext uri="{FF2B5EF4-FFF2-40B4-BE49-F238E27FC236}">
                <a16:creationId xmlns:a16="http://schemas.microsoft.com/office/drawing/2014/main" id="{68DC520E-6024-BCD0-DF11-9E966C94AA5E}"/>
              </a:ext>
            </a:extLst>
          </p:cNvPr>
          <p:cNvSpPr txBox="1"/>
          <p:nvPr/>
        </p:nvSpPr>
        <p:spPr>
          <a:xfrm>
            <a:off x="361150" y="4068700"/>
            <a:ext cx="6721522" cy="400110"/>
          </a:xfrm>
          <a:prstGeom prst="rect">
            <a:avLst/>
          </a:prstGeom>
          <a:noFill/>
        </p:spPr>
        <p:txBody>
          <a:bodyPr wrap="square">
            <a:spAutoFit/>
          </a:bodyPr>
          <a:lstStyle/>
          <a:p>
            <a:r>
              <a:rPr lang="es-ES" sz="1800" b="1" dirty="0">
                <a:effectLst>
                  <a:outerShdw blurRad="38100" dist="38100" dir="2700000" algn="tl">
                    <a:srgbClr val="000000">
                      <a:alpha val="43137"/>
                    </a:srgbClr>
                  </a:outerShdw>
                </a:effectLst>
                <a:latin typeface="+mn-lt"/>
              </a:rPr>
              <a:t>R</a:t>
            </a:r>
            <a:r>
              <a:rPr lang="es-ES" sz="1800" b="1" i="0" dirty="0">
                <a:solidFill>
                  <a:srgbClr val="000000"/>
                </a:solidFill>
                <a:effectLst>
                  <a:outerShdw blurRad="38100" dist="38100" dir="2700000" algn="tl">
                    <a:srgbClr val="000000">
                      <a:alpha val="43137"/>
                    </a:srgbClr>
                  </a:outerShdw>
                </a:effectLst>
                <a:latin typeface="+mn-lt"/>
              </a:rPr>
              <a:t>ealizar la conexión hacia el servidor </a:t>
            </a:r>
            <a:r>
              <a:rPr lang="es-ES" sz="1800" b="1" i="0" dirty="0" err="1">
                <a:solidFill>
                  <a:srgbClr val="000000"/>
                </a:solidFill>
                <a:effectLst>
                  <a:outerShdw blurRad="38100" dist="38100" dir="2700000" algn="tl">
                    <a:srgbClr val="000000">
                      <a:alpha val="43137"/>
                    </a:srgbClr>
                  </a:outerShdw>
                </a:effectLst>
                <a:latin typeface="+mn-lt"/>
              </a:rPr>
              <a:t>Postgres</a:t>
            </a:r>
            <a:r>
              <a:rPr lang="es-ES" sz="2000" b="1" dirty="0">
                <a:effectLst>
                  <a:outerShdw blurRad="38100" dist="38100" dir="2700000" algn="tl">
                    <a:srgbClr val="000000">
                      <a:alpha val="43137"/>
                    </a:srgbClr>
                  </a:outerShdw>
                </a:effectLst>
                <a:latin typeface="+mn-lt"/>
              </a:rPr>
              <a:t> </a:t>
            </a:r>
            <a:endParaRPr lang="es-CO" sz="1600" b="1" dirty="0">
              <a:effectLst>
                <a:outerShdw blurRad="38100" dist="38100" dir="2700000" algn="tl">
                  <a:srgbClr val="000000">
                    <a:alpha val="43137"/>
                  </a:srgbClr>
                </a:outerShdw>
              </a:effectLst>
              <a:latin typeface="+mn-lt"/>
            </a:endParaRPr>
          </a:p>
        </p:txBody>
      </p:sp>
      <p:pic>
        <p:nvPicPr>
          <p:cNvPr id="6" name="Imagen 5">
            <a:extLst>
              <a:ext uri="{FF2B5EF4-FFF2-40B4-BE49-F238E27FC236}">
                <a16:creationId xmlns:a16="http://schemas.microsoft.com/office/drawing/2014/main" id="{433AC463-241E-7C38-5A97-95F42995ED8A}"/>
              </a:ext>
            </a:extLst>
          </p:cNvPr>
          <p:cNvPicPr>
            <a:picLocks noChangeAspect="1"/>
          </p:cNvPicPr>
          <p:nvPr/>
        </p:nvPicPr>
        <p:blipFill>
          <a:blip r:embed="rId4"/>
          <a:stretch>
            <a:fillRect/>
          </a:stretch>
        </p:blipFill>
        <p:spPr>
          <a:xfrm>
            <a:off x="456236" y="2873667"/>
            <a:ext cx="10887126" cy="453631"/>
          </a:xfrm>
          <a:prstGeom prst="rect">
            <a:avLst/>
          </a:prstGeom>
        </p:spPr>
      </p:pic>
      <p:pic>
        <p:nvPicPr>
          <p:cNvPr id="8" name="Imagen 7">
            <a:extLst>
              <a:ext uri="{FF2B5EF4-FFF2-40B4-BE49-F238E27FC236}">
                <a16:creationId xmlns:a16="http://schemas.microsoft.com/office/drawing/2014/main" id="{872E9227-86CE-5600-FDE8-CF2EAA6BA108}"/>
              </a:ext>
            </a:extLst>
          </p:cNvPr>
          <p:cNvPicPr>
            <a:picLocks noChangeAspect="1"/>
          </p:cNvPicPr>
          <p:nvPr/>
        </p:nvPicPr>
        <p:blipFill>
          <a:blip r:embed="rId5"/>
          <a:stretch>
            <a:fillRect/>
          </a:stretch>
        </p:blipFill>
        <p:spPr>
          <a:xfrm>
            <a:off x="456236" y="3631115"/>
            <a:ext cx="10887126" cy="437585"/>
          </a:xfrm>
          <a:prstGeom prst="rect">
            <a:avLst/>
          </a:prstGeom>
        </p:spPr>
      </p:pic>
      <p:pic>
        <p:nvPicPr>
          <p:cNvPr id="11" name="Imagen 10">
            <a:extLst>
              <a:ext uri="{FF2B5EF4-FFF2-40B4-BE49-F238E27FC236}">
                <a16:creationId xmlns:a16="http://schemas.microsoft.com/office/drawing/2014/main" id="{8A807DC3-F379-4878-2692-C8641F4CEF9E}"/>
              </a:ext>
            </a:extLst>
          </p:cNvPr>
          <p:cNvPicPr>
            <a:picLocks noChangeAspect="1"/>
          </p:cNvPicPr>
          <p:nvPr/>
        </p:nvPicPr>
        <p:blipFill>
          <a:blip r:embed="rId6"/>
          <a:stretch>
            <a:fillRect/>
          </a:stretch>
        </p:blipFill>
        <p:spPr>
          <a:xfrm>
            <a:off x="456236" y="4405133"/>
            <a:ext cx="10898732" cy="1927428"/>
          </a:xfrm>
          <a:prstGeom prst="rect">
            <a:avLst/>
          </a:prstGeom>
          <a:ln>
            <a:noFill/>
          </a:ln>
          <a:effectLst>
            <a:softEdge rad="112500"/>
          </a:effectLst>
        </p:spPr>
      </p:pic>
    </p:spTree>
    <p:extLst>
      <p:ext uri="{BB962C8B-B14F-4D97-AF65-F5344CB8AC3E}">
        <p14:creationId xmlns:p14="http://schemas.microsoft.com/office/powerpoint/2010/main" val="1245869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POSTGRESQL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4" name="Imagen 3">
            <a:extLst>
              <a:ext uri="{FF2B5EF4-FFF2-40B4-BE49-F238E27FC236}">
                <a16:creationId xmlns:a16="http://schemas.microsoft.com/office/drawing/2014/main" id="{C6A2AF98-016D-D61C-51A1-DB687DA40C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50" y="1534794"/>
            <a:ext cx="3971925" cy="1085850"/>
          </a:xfrm>
          <a:prstGeom prst="rect">
            <a:avLst/>
          </a:prstGeom>
          <a:noFill/>
          <a:ln>
            <a:noFill/>
          </a:ln>
        </p:spPr>
      </p:pic>
      <p:sp>
        <p:nvSpPr>
          <p:cNvPr id="5" name="CuadroTexto 4">
            <a:extLst>
              <a:ext uri="{FF2B5EF4-FFF2-40B4-BE49-F238E27FC236}">
                <a16:creationId xmlns:a16="http://schemas.microsoft.com/office/drawing/2014/main" id="{FA231058-865A-3560-9BA6-1B6D71F8F034}"/>
              </a:ext>
            </a:extLst>
          </p:cNvPr>
          <p:cNvSpPr txBox="1"/>
          <p:nvPr/>
        </p:nvSpPr>
        <p:spPr>
          <a:xfrm>
            <a:off x="424390" y="2681785"/>
            <a:ext cx="4406917" cy="1015663"/>
          </a:xfrm>
          <a:prstGeom prst="rect">
            <a:avLst/>
          </a:prstGeom>
          <a:noFill/>
        </p:spPr>
        <p:txBody>
          <a:bodyPr wrap="square">
            <a:spAutoFit/>
          </a:bodyPr>
          <a:lstStyle/>
          <a:p>
            <a:r>
              <a:rPr lang="es-ES" sz="1800" b="1" dirty="0">
                <a:effectLst>
                  <a:outerShdw blurRad="38100" dist="38100" dir="2700000" algn="tl">
                    <a:srgbClr val="000000">
                      <a:alpha val="43137"/>
                    </a:srgbClr>
                  </a:outerShdw>
                </a:effectLst>
                <a:latin typeface="+mn-lt"/>
              </a:rPr>
              <a:t>C</a:t>
            </a:r>
            <a:r>
              <a:rPr lang="es-ES" sz="1800" b="1" i="0" dirty="0">
                <a:solidFill>
                  <a:srgbClr val="000000"/>
                </a:solidFill>
                <a:effectLst>
                  <a:outerShdw blurRad="38100" dist="38100" dir="2700000" algn="tl">
                    <a:srgbClr val="000000">
                      <a:alpha val="43137"/>
                    </a:srgbClr>
                  </a:outerShdw>
                </a:effectLst>
                <a:latin typeface="+mn-lt"/>
              </a:rPr>
              <a:t>rear la sentencia INSERT de acuerdo a lo solicitado, ejecutar y confirmar la transacción.</a:t>
            </a:r>
            <a:r>
              <a:rPr lang="es-ES" sz="2400" b="1" dirty="0">
                <a:effectLst>
                  <a:outerShdw blurRad="38100" dist="38100" dir="2700000" algn="tl">
                    <a:srgbClr val="000000">
                      <a:alpha val="43137"/>
                    </a:srgbClr>
                  </a:outerShdw>
                </a:effectLst>
                <a:latin typeface="+mn-lt"/>
              </a:rPr>
              <a:t> </a:t>
            </a:r>
            <a:endParaRPr lang="es-CO" sz="1600" b="1" dirty="0">
              <a:effectLst>
                <a:outerShdw blurRad="38100" dist="38100" dir="2700000" algn="tl">
                  <a:srgbClr val="000000">
                    <a:alpha val="43137"/>
                  </a:srgbClr>
                </a:outerShdw>
              </a:effectLst>
              <a:latin typeface="+mn-lt"/>
            </a:endParaRPr>
          </a:p>
        </p:txBody>
      </p:sp>
      <p:sp>
        <p:nvSpPr>
          <p:cNvPr id="13" name="CuadroTexto 12">
            <a:extLst>
              <a:ext uri="{FF2B5EF4-FFF2-40B4-BE49-F238E27FC236}">
                <a16:creationId xmlns:a16="http://schemas.microsoft.com/office/drawing/2014/main" id="{CDA88E81-9C59-FEAB-53FA-D52F75024883}"/>
              </a:ext>
            </a:extLst>
          </p:cNvPr>
          <p:cNvSpPr txBox="1"/>
          <p:nvPr/>
        </p:nvSpPr>
        <p:spPr>
          <a:xfrm>
            <a:off x="5376632" y="2077719"/>
            <a:ext cx="6721522" cy="738664"/>
          </a:xfrm>
          <a:prstGeom prst="rect">
            <a:avLst/>
          </a:prstGeom>
          <a:noFill/>
        </p:spPr>
        <p:txBody>
          <a:bodyPr wrap="square">
            <a:spAutoFit/>
          </a:bodyPr>
          <a:lstStyle/>
          <a:p>
            <a:r>
              <a:rPr lang="es-ES" sz="1800" b="1" i="0" dirty="0">
                <a:solidFill>
                  <a:srgbClr val="000000"/>
                </a:solidFill>
                <a:effectLst>
                  <a:outerShdw blurRad="38100" dist="38100" dir="2700000" algn="tl">
                    <a:srgbClr val="000000">
                      <a:alpha val="43137"/>
                    </a:srgbClr>
                  </a:outerShdw>
                </a:effectLst>
                <a:latin typeface="+mn-lt"/>
              </a:rPr>
              <a:t>Nota: Ingresar los siguientes instructores de acuerdo a lo solicitado Se verifica en POSTGRESQL</a:t>
            </a:r>
            <a:r>
              <a:rPr lang="es-ES" sz="2400" b="1" dirty="0">
                <a:effectLst>
                  <a:outerShdw blurRad="38100" dist="38100" dir="2700000" algn="tl">
                    <a:srgbClr val="000000">
                      <a:alpha val="43137"/>
                    </a:srgbClr>
                  </a:outerShdw>
                </a:effectLst>
                <a:latin typeface="+mn-lt"/>
              </a:rPr>
              <a:t> </a:t>
            </a:r>
            <a:endParaRPr lang="es-CO" sz="1600" b="1" dirty="0">
              <a:effectLst>
                <a:outerShdw blurRad="38100" dist="38100" dir="2700000" algn="tl">
                  <a:srgbClr val="000000">
                    <a:alpha val="43137"/>
                  </a:srgbClr>
                </a:outerShdw>
              </a:effectLst>
              <a:latin typeface="+mn-lt"/>
            </a:endParaRPr>
          </a:p>
        </p:txBody>
      </p:sp>
      <p:pic>
        <p:nvPicPr>
          <p:cNvPr id="7" name="Imagen 6">
            <a:extLst>
              <a:ext uri="{FF2B5EF4-FFF2-40B4-BE49-F238E27FC236}">
                <a16:creationId xmlns:a16="http://schemas.microsoft.com/office/drawing/2014/main" id="{A5903C8F-E930-1090-0020-C10BB77E6629}"/>
              </a:ext>
            </a:extLst>
          </p:cNvPr>
          <p:cNvPicPr>
            <a:picLocks noChangeAspect="1"/>
          </p:cNvPicPr>
          <p:nvPr/>
        </p:nvPicPr>
        <p:blipFill rotWithShape="1">
          <a:blip r:embed="rId4"/>
          <a:srcRect r="31874"/>
          <a:stretch/>
        </p:blipFill>
        <p:spPr>
          <a:xfrm>
            <a:off x="294194" y="3883935"/>
            <a:ext cx="4667307" cy="1537334"/>
          </a:xfrm>
          <a:prstGeom prst="rect">
            <a:avLst/>
          </a:prstGeom>
        </p:spPr>
        <p:style>
          <a:lnRef idx="1">
            <a:schemeClr val="accent6"/>
          </a:lnRef>
          <a:fillRef idx="2">
            <a:schemeClr val="accent6"/>
          </a:fillRef>
          <a:effectRef idx="1">
            <a:schemeClr val="accent6"/>
          </a:effectRef>
          <a:fontRef idx="minor">
            <a:schemeClr val="dk1"/>
          </a:fontRef>
        </p:style>
      </p:pic>
      <p:pic>
        <p:nvPicPr>
          <p:cNvPr id="10" name="Imagen 9">
            <a:extLst>
              <a:ext uri="{FF2B5EF4-FFF2-40B4-BE49-F238E27FC236}">
                <a16:creationId xmlns:a16="http://schemas.microsoft.com/office/drawing/2014/main" id="{C296B842-5DE1-4EBA-0A36-B399B9168DB1}"/>
              </a:ext>
            </a:extLst>
          </p:cNvPr>
          <p:cNvPicPr>
            <a:picLocks noChangeAspect="1"/>
          </p:cNvPicPr>
          <p:nvPr/>
        </p:nvPicPr>
        <p:blipFill>
          <a:blip r:embed="rId5"/>
          <a:stretch>
            <a:fillRect/>
          </a:stretch>
        </p:blipFill>
        <p:spPr>
          <a:xfrm>
            <a:off x="5390276" y="2797052"/>
            <a:ext cx="6201640" cy="4048690"/>
          </a:xfrm>
          <a:prstGeom prst="rect">
            <a:avLst/>
          </a:prstGeom>
        </p:spPr>
      </p:pic>
    </p:spTree>
    <p:extLst>
      <p:ext uri="{BB962C8B-B14F-4D97-AF65-F5344CB8AC3E}">
        <p14:creationId xmlns:p14="http://schemas.microsoft.com/office/powerpoint/2010/main" val="3790408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TRABAJO AUTONOMO CON PYTHON</a:t>
            </a:r>
            <a:endParaRPr lang="es-CO" sz="3200" dirty="0"/>
          </a:p>
        </p:txBody>
      </p:sp>
      <p:pic>
        <p:nvPicPr>
          <p:cNvPr id="5" name="Imagen 4">
            <a:extLst>
              <a:ext uri="{FF2B5EF4-FFF2-40B4-BE49-F238E27FC236}">
                <a16:creationId xmlns:a16="http://schemas.microsoft.com/office/drawing/2014/main" id="{45257E7F-FA13-52B0-21B7-E8B081EDB087}"/>
              </a:ext>
            </a:extLst>
          </p:cNvPr>
          <p:cNvPicPr>
            <a:picLocks noChangeAspect="1"/>
          </p:cNvPicPr>
          <p:nvPr/>
        </p:nvPicPr>
        <p:blipFill>
          <a:blip r:embed="rId3"/>
          <a:stretch>
            <a:fillRect/>
          </a:stretch>
        </p:blipFill>
        <p:spPr>
          <a:xfrm>
            <a:off x="8628923" y="2813365"/>
            <a:ext cx="3286584" cy="2829320"/>
          </a:xfrm>
          <a:prstGeom prst="rect">
            <a:avLst/>
          </a:prstGeom>
        </p:spPr>
      </p:pic>
      <p:sp>
        <p:nvSpPr>
          <p:cNvPr id="6" name="CuadroTexto 5">
            <a:extLst>
              <a:ext uri="{FF2B5EF4-FFF2-40B4-BE49-F238E27FC236}">
                <a16:creationId xmlns:a16="http://schemas.microsoft.com/office/drawing/2014/main" id="{DBC55A34-43AB-770F-08E5-5852E07D5F86}"/>
              </a:ext>
            </a:extLst>
          </p:cNvPr>
          <p:cNvSpPr txBox="1"/>
          <p:nvPr/>
        </p:nvSpPr>
        <p:spPr>
          <a:xfrm>
            <a:off x="3656779" y="2043753"/>
            <a:ext cx="4445631" cy="357585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lvl="0" indent="-342900" algn="just">
              <a:lnSpc>
                <a:spcPct val="115000"/>
              </a:lnSpc>
              <a:buFont typeface="+mj-lt"/>
              <a:buAutoNum type="arabicPeriod"/>
            </a:pPr>
            <a:r>
              <a:rPr lang="es-CO" sz="2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Cargar la hoja de productos del libro Neptuno en una base de datos llamado “Ventas” en la tabla “productos”</a:t>
            </a:r>
          </a:p>
          <a:p>
            <a:pPr marL="342900" lvl="0" indent="-342900" algn="just">
              <a:lnSpc>
                <a:spcPct val="115000"/>
              </a:lnSpc>
              <a:buFont typeface="+mj-lt"/>
              <a:buAutoNum type="arabicPeriod"/>
            </a:pPr>
            <a:r>
              <a:rPr lang="es-CO" sz="2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Lo anterior se debe realizar en Python</a:t>
            </a:r>
          </a:p>
          <a:p>
            <a:pPr marL="342900" lvl="0" indent="-342900" algn="just">
              <a:lnSpc>
                <a:spcPct val="115000"/>
              </a:lnSpc>
              <a:buFont typeface="+mj-lt"/>
              <a:buAutoNum type="arabicPeriod"/>
            </a:pPr>
            <a:r>
              <a:rPr lang="es-CO" sz="2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Se debe repetir  esta practica en </a:t>
            </a:r>
            <a:r>
              <a:rPr lang="es-CO" sz="2000" b="1" dirty="0" err="1">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Mysql</a:t>
            </a:r>
            <a:r>
              <a:rPr lang="es-CO" sz="2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a:t>
            </a:r>
            <a:r>
              <a:rPr lang="es-CO" sz="2000" b="1" dirty="0" err="1">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Postgres</a:t>
            </a:r>
            <a:r>
              <a:rPr lang="es-CO" sz="2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y </a:t>
            </a:r>
            <a:r>
              <a:rPr lang="es-CO" sz="2000" b="1" dirty="0" err="1">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sqlite</a:t>
            </a:r>
            <a:r>
              <a:rPr lang="es-CO" sz="20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utilizando SQL y ORM</a:t>
            </a:r>
            <a:endParaRPr lang="es-CO" sz="2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CO" sz="1800" b="1" u="none" strike="noStrike" dirty="0">
                <a:solidFill>
                  <a:srgbClr val="141414"/>
                </a:solidFill>
                <a:effectLst>
                  <a:outerShdw blurRad="38100" dist="38100" dir="2700000" algn="tl">
                    <a:srgbClr val="000000">
                      <a:alpha val="43137"/>
                    </a:srgbClr>
                  </a:outerShdw>
                </a:effectLst>
                <a:latin typeface="Helvetica" panose="020B0604020202020204" pitchFamily="34" charset="0"/>
                <a:ea typeface="Calibri" panose="020F0502020204030204" pitchFamily="34" charset="0"/>
                <a:cs typeface="Times New Roman" panose="02020603050405020304" pitchFamily="18" charset="0"/>
              </a:rPr>
              <a:t> </a:t>
            </a:r>
            <a:endParaRPr lang="es-CO" sz="2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AE2A26CE-3106-981D-6416-1C2F27163C5B}"/>
              </a:ext>
            </a:extLst>
          </p:cNvPr>
          <p:cNvPicPr>
            <a:picLocks noChangeAspect="1"/>
          </p:cNvPicPr>
          <p:nvPr/>
        </p:nvPicPr>
        <p:blipFill>
          <a:blip r:embed="rId4"/>
          <a:stretch>
            <a:fillRect/>
          </a:stretch>
        </p:blipFill>
        <p:spPr>
          <a:xfrm>
            <a:off x="718012" y="4680174"/>
            <a:ext cx="1396427" cy="2006136"/>
          </a:xfrm>
          <a:prstGeom prst="rect">
            <a:avLst/>
          </a:prstGeom>
          <a:ln>
            <a:noFill/>
          </a:ln>
          <a:effectLst>
            <a:softEdge rad="112500"/>
          </a:effectLst>
        </p:spPr>
      </p:pic>
      <p:pic>
        <p:nvPicPr>
          <p:cNvPr id="4" name="Picture 2" descr="Te gustan los retos? Mejor que retar tu peso, reta tus decisiones! – Tu  Nutrición Clínica">
            <a:extLst>
              <a:ext uri="{FF2B5EF4-FFF2-40B4-BE49-F238E27FC236}">
                <a16:creationId xmlns:a16="http://schemas.microsoft.com/office/drawing/2014/main" id="{E3300C82-8B4F-72F2-1B98-D8E71630B4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25" t="3567" r="7278" b="6688"/>
          <a:stretch/>
        </p:blipFill>
        <p:spPr bwMode="auto">
          <a:xfrm>
            <a:off x="67445" y="1850854"/>
            <a:ext cx="3521122" cy="219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66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7" name="CuadroTexto 6">
            <a:extLst>
              <a:ext uri="{FF2B5EF4-FFF2-40B4-BE49-F238E27FC236}">
                <a16:creationId xmlns:a16="http://schemas.microsoft.com/office/drawing/2014/main" id="{632A4A88-CD08-F930-946C-F897BA3C2D45}"/>
              </a:ext>
            </a:extLst>
          </p:cNvPr>
          <p:cNvSpPr txBox="1"/>
          <p:nvPr/>
        </p:nvSpPr>
        <p:spPr>
          <a:xfrm>
            <a:off x="914400" y="3278524"/>
            <a:ext cx="10290412" cy="830997"/>
          </a:xfrm>
          <a:prstGeom prst="rect">
            <a:avLst/>
          </a:prstGeom>
          <a:noFill/>
        </p:spPr>
        <p:txBody>
          <a:bodyPr wrap="square">
            <a:spAutoFit/>
          </a:bodyPr>
          <a:lstStyle/>
          <a:p>
            <a:r>
              <a:rPr lang="es-CO" sz="4800" b="1" dirty="0" err="1">
                <a:solidFill>
                  <a:srgbClr val="FF0000"/>
                </a:solidFill>
                <a:effectLst>
                  <a:outerShdw blurRad="38100" dist="38100" dir="2700000" algn="tl">
                    <a:srgbClr val="000000">
                      <a:alpha val="43137"/>
                    </a:srgbClr>
                  </a:outerShdw>
                </a:effectLst>
              </a:rPr>
              <a:t>Object</a:t>
            </a:r>
            <a:r>
              <a:rPr lang="es-CO" sz="4800" b="1" dirty="0">
                <a:solidFill>
                  <a:srgbClr val="FF0000"/>
                </a:solidFill>
                <a:effectLst>
                  <a:outerShdw blurRad="38100" dist="38100" dir="2700000" algn="tl">
                    <a:srgbClr val="000000">
                      <a:alpha val="43137"/>
                    </a:srgbClr>
                  </a:outerShdw>
                </a:effectLst>
              </a:rPr>
              <a:t> </a:t>
            </a:r>
            <a:r>
              <a:rPr lang="es-CO" sz="4800" b="1" dirty="0" err="1">
                <a:solidFill>
                  <a:srgbClr val="FF0000"/>
                </a:solidFill>
                <a:effectLst>
                  <a:outerShdw blurRad="38100" dist="38100" dir="2700000" algn="tl">
                    <a:srgbClr val="000000">
                      <a:alpha val="43137"/>
                    </a:srgbClr>
                  </a:outerShdw>
                </a:effectLst>
              </a:rPr>
              <a:t>Relational</a:t>
            </a:r>
            <a:r>
              <a:rPr lang="es-CO" sz="4800" b="1" dirty="0">
                <a:solidFill>
                  <a:srgbClr val="FF0000"/>
                </a:solidFill>
                <a:effectLst>
                  <a:outerShdw blurRad="38100" dist="38100" dir="2700000" algn="tl">
                    <a:srgbClr val="000000">
                      <a:alpha val="43137"/>
                    </a:srgbClr>
                  </a:outerShdw>
                </a:effectLst>
              </a:rPr>
              <a:t> </a:t>
            </a:r>
            <a:r>
              <a:rPr lang="es-CO" sz="4800" b="1" dirty="0" err="1">
                <a:solidFill>
                  <a:srgbClr val="FF0000"/>
                </a:solidFill>
                <a:effectLst>
                  <a:outerShdw blurRad="38100" dist="38100" dir="2700000" algn="tl">
                    <a:srgbClr val="000000">
                      <a:alpha val="43137"/>
                    </a:srgbClr>
                  </a:outerShdw>
                </a:effectLst>
              </a:rPr>
              <a:t>Mapping</a:t>
            </a:r>
            <a:r>
              <a:rPr lang="es-CO" sz="4800" b="1" dirty="0">
                <a:solidFill>
                  <a:srgbClr val="FF0000"/>
                </a:solidFill>
                <a:effectLst>
                  <a:outerShdw blurRad="38100" dist="38100" dir="2700000" algn="tl">
                    <a:srgbClr val="000000">
                      <a:alpha val="43137"/>
                    </a:srgbClr>
                  </a:outerShdw>
                </a:effectLst>
              </a:rPr>
              <a:t> (ORM)</a:t>
            </a:r>
          </a:p>
        </p:txBody>
      </p:sp>
      <p:pic>
        <p:nvPicPr>
          <p:cNvPr id="8" name="Imagen 7">
            <a:extLst>
              <a:ext uri="{FF2B5EF4-FFF2-40B4-BE49-F238E27FC236}">
                <a16:creationId xmlns:a16="http://schemas.microsoft.com/office/drawing/2014/main" id="{4B23893B-838E-441D-CC6A-5E5373C345AA}"/>
              </a:ext>
            </a:extLst>
          </p:cNvPr>
          <p:cNvPicPr>
            <a:picLocks noChangeAspect="1"/>
          </p:cNvPicPr>
          <p:nvPr/>
        </p:nvPicPr>
        <p:blipFill>
          <a:blip r:embed="rId3"/>
          <a:stretch>
            <a:fillRect/>
          </a:stretch>
        </p:blipFill>
        <p:spPr>
          <a:xfrm>
            <a:off x="3985148" y="4124714"/>
            <a:ext cx="3858764" cy="1920408"/>
          </a:xfrm>
          <a:prstGeom prst="rect">
            <a:avLst/>
          </a:prstGeom>
        </p:spPr>
      </p:pic>
    </p:spTree>
    <p:extLst>
      <p:ext uri="{BB962C8B-B14F-4D97-AF65-F5344CB8AC3E}">
        <p14:creationId xmlns:p14="http://schemas.microsoft.com/office/powerpoint/2010/main" val="186781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6" name="CuadroTexto 5">
            <a:extLst>
              <a:ext uri="{FF2B5EF4-FFF2-40B4-BE49-F238E27FC236}">
                <a16:creationId xmlns:a16="http://schemas.microsoft.com/office/drawing/2014/main" id="{2AE3F00F-AECD-0A90-0FF1-5C8ECA536A4C}"/>
              </a:ext>
            </a:extLst>
          </p:cNvPr>
          <p:cNvSpPr txBox="1"/>
          <p:nvPr/>
        </p:nvSpPr>
        <p:spPr>
          <a:xfrm>
            <a:off x="456235" y="1595503"/>
            <a:ext cx="7172866" cy="175432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s-ES" sz="1800" b="1" i="0" dirty="0">
                <a:solidFill>
                  <a:srgbClr val="000000"/>
                </a:solidFill>
                <a:effectLst>
                  <a:outerShdw blurRad="38100" dist="38100" dir="2700000" algn="tl">
                    <a:srgbClr val="000000">
                      <a:alpha val="43137"/>
                    </a:srgbClr>
                  </a:outerShdw>
                </a:effectLst>
                <a:latin typeface="+mn-lt"/>
              </a:rPr>
              <a:t>¿Qué es un ORM? </a:t>
            </a:r>
          </a:p>
          <a:p>
            <a:r>
              <a:rPr lang="es-ES" sz="1800" b="1" i="0" dirty="0">
                <a:solidFill>
                  <a:srgbClr val="000000"/>
                </a:solidFill>
                <a:effectLst>
                  <a:outerShdw blurRad="38100" dist="38100" dir="2700000" algn="tl">
                    <a:srgbClr val="000000">
                      <a:alpha val="43137"/>
                    </a:srgbClr>
                  </a:outerShdw>
                </a:effectLst>
                <a:latin typeface="+mn-lt"/>
              </a:rPr>
              <a:t>Es un modelo de programación que permite mapear las estructuras de una base de datos, sobre una estructura lógica de entidades con el objeto de simplificar y acelerar el desarrollo de las aplicaciones.</a:t>
            </a:r>
            <a:r>
              <a:rPr lang="es-ES" sz="1800" b="1" dirty="0">
                <a:effectLst>
                  <a:outerShdw blurRad="38100" dist="38100" dir="2700000" algn="tl">
                    <a:srgbClr val="000000">
                      <a:alpha val="43137"/>
                    </a:srgbClr>
                  </a:outerShdw>
                </a:effectLst>
                <a:latin typeface="+mn-lt"/>
              </a:rPr>
              <a:t> </a:t>
            </a:r>
            <a:br>
              <a:rPr lang="es-ES" sz="1800" b="1" dirty="0">
                <a:effectLst>
                  <a:outerShdw blurRad="38100" dist="38100" dir="2700000" algn="tl">
                    <a:srgbClr val="000000">
                      <a:alpha val="43137"/>
                    </a:srgbClr>
                  </a:outerShdw>
                </a:effectLst>
                <a:latin typeface="+mn-lt"/>
              </a:rPr>
            </a:br>
            <a:endParaRPr lang="es-CO" sz="1800" b="1" dirty="0">
              <a:effectLst>
                <a:outerShdw blurRad="38100" dist="38100" dir="2700000" algn="tl">
                  <a:srgbClr val="000000">
                    <a:alpha val="43137"/>
                  </a:srgbClr>
                </a:outerShdw>
              </a:effectLst>
              <a:latin typeface="+mn-lt"/>
            </a:endParaRPr>
          </a:p>
        </p:txBody>
      </p:sp>
      <p:pic>
        <p:nvPicPr>
          <p:cNvPr id="9" name="Imagen 8">
            <a:extLst>
              <a:ext uri="{FF2B5EF4-FFF2-40B4-BE49-F238E27FC236}">
                <a16:creationId xmlns:a16="http://schemas.microsoft.com/office/drawing/2014/main" id="{B2C155FD-43C8-2CC7-DCC5-046D24C842B5}"/>
              </a:ext>
            </a:extLst>
          </p:cNvPr>
          <p:cNvPicPr>
            <a:picLocks noChangeAspect="1"/>
          </p:cNvPicPr>
          <p:nvPr/>
        </p:nvPicPr>
        <p:blipFill>
          <a:blip r:embed="rId3"/>
          <a:stretch>
            <a:fillRect/>
          </a:stretch>
        </p:blipFill>
        <p:spPr>
          <a:xfrm>
            <a:off x="7687157" y="1479564"/>
            <a:ext cx="3858764" cy="1920408"/>
          </a:xfrm>
          <a:prstGeom prst="rect">
            <a:avLst/>
          </a:prstGeom>
        </p:spPr>
      </p:pic>
      <p:sp>
        <p:nvSpPr>
          <p:cNvPr id="12" name="CuadroTexto 11">
            <a:extLst>
              <a:ext uri="{FF2B5EF4-FFF2-40B4-BE49-F238E27FC236}">
                <a16:creationId xmlns:a16="http://schemas.microsoft.com/office/drawing/2014/main" id="{D65F22EB-5417-3E3A-4165-26239BC39B82}"/>
              </a:ext>
            </a:extLst>
          </p:cNvPr>
          <p:cNvSpPr txBox="1"/>
          <p:nvPr/>
        </p:nvSpPr>
        <p:spPr>
          <a:xfrm>
            <a:off x="456235" y="3433766"/>
            <a:ext cx="5213137" cy="273921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s-ES" sz="1800" b="1" i="0" dirty="0">
                <a:solidFill>
                  <a:srgbClr val="FF0000"/>
                </a:solidFill>
                <a:effectLst/>
                <a:latin typeface="+mn-lt"/>
              </a:rPr>
              <a:t>Ventajas de un ORM</a:t>
            </a:r>
          </a:p>
          <a:p>
            <a:pPr algn="just"/>
            <a:r>
              <a:rPr lang="es-ES" sz="1100" b="1" i="0" dirty="0">
                <a:solidFill>
                  <a:srgbClr val="000000"/>
                </a:solidFill>
                <a:effectLst/>
                <a:latin typeface="+mn-lt"/>
              </a:rPr>
              <a:t>• </a:t>
            </a:r>
            <a:r>
              <a:rPr lang="es-ES" sz="1400" b="1" i="0" dirty="0">
                <a:solidFill>
                  <a:srgbClr val="000000"/>
                </a:solidFill>
                <a:effectLst/>
                <a:latin typeface="+mn-lt"/>
              </a:rPr>
              <a:t>Facilidad y velocidad de uso</a:t>
            </a:r>
          </a:p>
          <a:p>
            <a:pPr algn="just"/>
            <a:r>
              <a:rPr lang="es-ES" sz="1100" b="1" i="0" dirty="0">
                <a:solidFill>
                  <a:srgbClr val="000000"/>
                </a:solidFill>
                <a:effectLst/>
                <a:latin typeface="+mn-lt"/>
              </a:rPr>
              <a:t>• </a:t>
            </a:r>
            <a:r>
              <a:rPr lang="es-ES" sz="1400" b="1" i="0" dirty="0">
                <a:solidFill>
                  <a:srgbClr val="000000"/>
                </a:solidFill>
                <a:effectLst/>
                <a:latin typeface="+mn-lt"/>
              </a:rPr>
              <a:t>Abstracción de la base de datos usada.</a:t>
            </a:r>
          </a:p>
          <a:p>
            <a:pPr algn="just"/>
            <a:r>
              <a:rPr lang="es-ES" sz="1100" b="1" i="0" dirty="0">
                <a:solidFill>
                  <a:srgbClr val="000000"/>
                </a:solidFill>
                <a:effectLst/>
                <a:latin typeface="+mn-lt"/>
              </a:rPr>
              <a:t>• </a:t>
            </a:r>
            <a:r>
              <a:rPr lang="es-ES" sz="1400" b="1" i="0" dirty="0">
                <a:solidFill>
                  <a:srgbClr val="000000"/>
                </a:solidFill>
                <a:effectLst/>
                <a:latin typeface="+mn-lt"/>
              </a:rPr>
              <a:t>Seguridad de la capa de acceso a datos contra ataques.</a:t>
            </a:r>
          </a:p>
          <a:p>
            <a:pPr algn="just"/>
            <a:r>
              <a:rPr lang="es-ES" sz="1100" b="1" i="0" dirty="0">
                <a:solidFill>
                  <a:srgbClr val="000000"/>
                </a:solidFill>
                <a:effectLst/>
                <a:latin typeface="+mn-lt"/>
              </a:rPr>
              <a:t>• </a:t>
            </a:r>
            <a:r>
              <a:rPr lang="es-ES" sz="1400" b="1" i="0" dirty="0">
                <a:solidFill>
                  <a:srgbClr val="000000"/>
                </a:solidFill>
                <a:effectLst/>
                <a:latin typeface="+mn-lt"/>
              </a:rPr>
              <a:t>Reutilización. </a:t>
            </a:r>
            <a:r>
              <a:rPr lang="es-ES" b="1" dirty="0">
                <a:latin typeface="+mn-lt"/>
              </a:rPr>
              <a:t>P</a:t>
            </a:r>
            <a:r>
              <a:rPr lang="es-ES" sz="1400" b="1" i="0" dirty="0">
                <a:solidFill>
                  <a:srgbClr val="000000"/>
                </a:solidFill>
                <a:effectLst/>
                <a:latin typeface="+mn-lt"/>
              </a:rPr>
              <a:t>ermite utilizar los métodos de un objeto de datos desde distintas zonas de la aplicación, incluso desde aplicaciones distintas.</a:t>
            </a:r>
          </a:p>
          <a:p>
            <a:pPr algn="just"/>
            <a:r>
              <a:rPr lang="es-ES" sz="1100" b="1" i="0" dirty="0">
                <a:solidFill>
                  <a:srgbClr val="000000"/>
                </a:solidFill>
                <a:effectLst/>
                <a:latin typeface="+mn-lt"/>
              </a:rPr>
              <a:t>• </a:t>
            </a:r>
            <a:r>
              <a:rPr lang="es-ES" sz="1400" b="1" i="0" dirty="0">
                <a:solidFill>
                  <a:srgbClr val="000000"/>
                </a:solidFill>
                <a:effectLst/>
                <a:latin typeface="+mn-lt"/>
              </a:rPr>
              <a:t>Mantenimiento del código. </a:t>
            </a:r>
            <a:r>
              <a:rPr lang="es-ES" b="1" dirty="0">
                <a:latin typeface="+mn-lt"/>
              </a:rPr>
              <a:t>F</a:t>
            </a:r>
            <a:r>
              <a:rPr lang="es-ES" sz="1400" b="1" i="0" dirty="0">
                <a:solidFill>
                  <a:srgbClr val="000000"/>
                </a:solidFill>
                <a:effectLst/>
                <a:latin typeface="+mn-lt"/>
              </a:rPr>
              <a:t>acilita el mantenimiento del código debido a la correcta ordenación de la capa de datos, haciendo que el mantenimiento del código sea mucho más sencillo.</a:t>
            </a:r>
          </a:p>
          <a:p>
            <a:pPr algn="just"/>
            <a:endParaRPr lang="es-CO" b="1" dirty="0">
              <a:latin typeface="+mn-lt"/>
            </a:endParaRPr>
          </a:p>
        </p:txBody>
      </p:sp>
      <p:sp>
        <p:nvSpPr>
          <p:cNvPr id="4" name="CuadroTexto 3">
            <a:extLst>
              <a:ext uri="{FF2B5EF4-FFF2-40B4-BE49-F238E27FC236}">
                <a16:creationId xmlns:a16="http://schemas.microsoft.com/office/drawing/2014/main" id="{70E4B21C-F69C-BC00-9FB7-A747419A4CBF}"/>
              </a:ext>
            </a:extLst>
          </p:cNvPr>
          <p:cNvSpPr txBox="1"/>
          <p:nvPr/>
        </p:nvSpPr>
        <p:spPr>
          <a:xfrm>
            <a:off x="5805714" y="3455611"/>
            <a:ext cx="5740207" cy="123110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s-ES" sz="1800" b="1" dirty="0">
                <a:solidFill>
                  <a:srgbClr val="FF0000"/>
                </a:solidFill>
              </a:rPr>
              <a:t>Desventajas de un ORM</a:t>
            </a:r>
          </a:p>
          <a:p>
            <a:r>
              <a:rPr lang="es-ES" sz="1100" b="1" i="0" dirty="0">
                <a:solidFill>
                  <a:srgbClr val="000000"/>
                </a:solidFill>
                <a:effectLst/>
                <a:latin typeface="+mn-lt"/>
              </a:rPr>
              <a:t>• </a:t>
            </a:r>
            <a:r>
              <a:rPr lang="es-ES" sz="1400" b="1" i="0" dirty="0">
                <a:solidFill>
                  <a:srgbClr val="000000"/>
                </a:solidFill>
                <a:effectLst/>
                <a:latin typeface="+mn-lt"/>
              </a:rPr>
              <a:t>Lentitud en la carga de grandes volúmenes de datos al poner una capa más en el proceso puede mermar el rendimiento</a:t>
            </a:r>
            <a:r>
              <a:rPr lang="es-ES" b="1" dirty="0">
                <a:solidFill>
                  <a:srgbClr val="000000"/>
                </a:solidFill>
              </a:rPr>
              <a:t>; e</a:t>
            </a:r>
            <a:r>
              <a:rPr lang="es-ES" sz="1400" b="1" i="0" dirty="0">
                <a:solidFill>
                  <a:srgbClr val="000000"/>
                </a:solidFill>
                <a:effectLst/>
                <a:latin typeface="+mn-lt"/>
              </a:rPr>
              <a:t>n algunos casos es más rápido utilizar SQL puro.</a:t>
            </a:r>
          </a:p>
          <a:p>
            <a:r>
              <a:rPr lang="es-ES" sz="1100" b="1" i="0" dirty="0">
                <a:solidFill>
                  <a:srgbClr val="000000"/>
                </a:solidFill>
                <a:effectLst/>
                <a:latin typeface="+mn-lt"/>
              </a:rPr>
              <a:t>• </a:t>
            </a:r>
            <a:r>
              <a:rPr lang="es-ES" sz="1400" b="1" i="0" dirty="0">
                <a:solidFill>
                  <a:srgbClr val="000000"/>
                </a:solidFill>
                <a:effectLst/>
                <a:latin typeface="+mn-lt"/>
              </a:rPr>
              <a:t>La curva de aprendizaje es mas lenta.</a:t>
            </a:r>
            <a:r>
              <a:rPr lang="es-ES" b="1" dirty="0">
                <a:latin typeface="+mn-lt"/>
              </a:rPr>
              <a:t> </a:t>
            </a:r>
            <a:endParaRPr lang="es-CO" dirty="0"/>
          </a:p>
        </p:txBody>
      </p:sp>
      <p:pic>
        <p:nvPicPr>
          <p:cNvPr id="1026" name="Picture 2" descr="Qué es un ORM y cuándo emplearlo?">
            <a:extLst>
              <a:ext uri="{FF2B5EF4-FFF2-40B4-BE49-F238E27FC236}">
                <a16:creationId xmlns:a16="http://schemas.microsoft.com/office/drawing/2014/main" id="{ADB56F25-F880-D79A-8AB6-3F0AA670F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208" y="4698944"/>
            <a:ext cx="5548025" cy="168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505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4" name="Imagen 3">
            <a:extLst>
              <a:ext uri="{FF2B5EF4-FFF2-40B4-BE49-F238E27FC236}">
                <a16:creationId xmlns:a16="http://schemas.microsoft.com/office/drawing/2014/main" id="{F849C15D-2E7F-7DE7-1157-4F9C414A2F4A}"/>
              </a:ext>
            </a:extLst>
          </p:cNvPr>
          <p:cNvPicPr>
            <a:picLocks noChangeAspect="1"/>
          </p:cNvPicPr>
          <p:nvPr/>
        </p:nvPicPr>
        <p:blipFill>
          <a:blip r:embed="rId3"/>
          <a:srcRect/>
          <a:stretch/>
        </p:blipFill>
        <p:spPr>
          <a:xfrm>
            <a:off x="238835" y="2098483"/>
            <a:ext cx="11634717" cy="4088555"/>
          </a:xfrm>
          <a:prstGeom prst="rect">
            <a:avLst/>
          </a:prstGeom>
          <a:ln>
            <a:noFill/>
          </a:ln>
          <a:effectLst>
            <a:softEdge rad="112500"/>
          </a:effectLst>
        </p:spPr>
      </p:pic>
    </p:spTree>
    <p:extLst>
      <p:ext uri="{BB962C8B-B14F-4D97-AF65-F5344CB8AC3E}">
        <p14:creationId xmlns:p14="http://schemas.microsoft.com/office/powerpoint/2010/main" val="2319154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dirty="0">
                <a:solidFill>
                  <a:schemeClr val="lt1"/>
                </a:solidFill>
                <a:latin typeface="Work Sans Medium"/>
                <a:ea typeface="Work Sans Medium"/>
                <a:cs typeface="Work Sans Medium"/>
                <a:sym typeface="Work Sans Medium"/>
              </a:rPr>
              <a:t>Lenguaje de Consulta estructurada</a:t>
            </a:r>
            <a:endParaRPr dirty="0"/>
          </a:p>
        </p:txBody>
      </p:sp>
      <p:pic>
        <p:nvPicPr>
          <p:cNvPr id="4" name="Imagen 3">
            <a:extLst>
              <a:ext uri="{FF2B5EF4-FFF2-40B4-BE49-F238E27FC236}">
                <a16:creationId xmlns:a16="http://schemas.microsoft.com/office/drawing/2014/main" id="{FDE62CF5-8AC3-53E4-C3C0-A96637CF051A}"/>
              </a:ext>
            </a:extLst>
          </p:cNvPr>
          <p:cNvPicPr>
            <a:picLocks noChangeAspect="1"/>
          </p:cNvPicPr>
          <p:nvPr/>
        </p:nvPicPr>
        <p:blipFill>
          <a:blip r:embed="rId3"/>
          <a:srcRect/>
          <a:stretch/>
        </p:blipFill>
        <p:spPr>
          <a:xfrm>
            <a:off x="1639794" y="1562287"/>
            <a:ext cx="9021941" cy="5202239"/>
          </a:xfrm>
          <a:prstGeom prst="rect">
            <a:avLst/>
          </a:prstGeom>
        </p:spPr>
      </p:pic>
    </p:spTree>
    <p:extLst>
      <p:ext uri="{BB962C8B-B14F-4D97-AF65-F5344CB8AC3E}">
        <p14:creationId xmlns:p14="http://schemas.microsoft.com/office/powerpoint/2010/main" val="745751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5" name="Imagen 4">
            <a:extLst>
              <a:ext uri="{FF2B5EF4-FFF2-40B4-BE49-F238E27FC236}">
                <a16:creationId xmlns:a16="http://schemas.microsoft.com/office/drawing/2014/main" id="{4E12A313-46D2-E324-3756-A89E847DD2F3}"/>
              </a:ext>
            </a:extLst>
          </p:cNvPr>
          <p:cNvPicPr>
            <a:picLocks noChangeAspect="1"/>
          </p:cNvPicPr>
          <p:nvPr/>
        </p:nvPicPr>
        <p:blipFill>
          <a:blip r:embed="rId3"/>
          <a:stretch>
            <a:fillRect/>
          </a:stretch>
        </p:blipFill>
        <p:spPr>
          <a:xfrm>
            <a:off x="326679" y="1524001"/>
            <a:ext cx="3494117" cy="5275943"/>
          </a:xfrm>
          <a:prstGeom prst="rect">
            <a:avLst/>
          </a:prstGeom>
        </p:spPr>
      </p:pic>
      <p:pic>
        <p:nvPicPr>
          <p:cNvPr id="7" name="Imagen 6">
            <a:extLst>
              <a:ext uri="{FF2B5EF4-FFF2-40B4-BE49-F238E27FC236}">
                <a16:creationId xmlns:a16="http://schemas.microsoft.com/office/drawing/2014/main" id="{086F66F2-F9AF-BA23-85C8-A72ABA9C414D}"/>
              </a:ext>
            </a:extLst>
          </p:cNvPr>
          <p:cNvPicPr>
            <a:picLocks noChangeAspect="1"/>
          </p:cNvPicPr>
          <p:nvPr/>
        </p:nvPicPr>
        <p:blipFill>
          <a:blip r:embed="rId4"/>
          <a:stretch>
            <a:fillRect/>
          </a:stretch>
        </p:blipFill>
        <p:spPr>
          <a:xfrm>
            <a:off x="3909707" y="1582057"/>
            <a:ext cx="5243519" cy="3004457"/>
          </a:xfrm>
          <a:prstGeom prst="rect">
            <a:avLst/>
          </a:prstGeom>
        </p:spPr>
      </p:pic>
      <p:pic>
        <p:nvPicPr>
          <p:cNvPr id="8" name="Imagen 7">
            <a:extLst>
              <a:ext uri="{FF2B5EF4-FFF2-40B4-BE49-F238E27FC236}">
                <a16:creationId xmlns:a16="http://schemas.microsoft.com/office/drawing/2014/main" id="{B89EBEC4-0EA9-1E90-8828-AC04C8D6D27F}"/>
              </a:ext>
            </a:extLst>
          </p:cNvPr>
          <p:cNvPicPr>
            <a:picLocks noChangeAspect="1"/>
          </p:cNvPicPr>
          <p:nvPr/>
        </p:nvPicPr>
        <p:blipFill>
          <a:blip r:embed="rId5"/>
          <a:stretch>
            <a:fillRect/>
          </a:stretch>
        </p:blipFill>
        <p:spPr>
          <a:xfrm>
            <a:off x="9153226" y="1530263"/>
            <a:ext cx="3038774" cy="1512320"/>
          </a:xfrm>
          <a:prstGeom prst="rect">
            <a:avLst/>
          </a:prstGeom>
        </p:spPr>
      </p:pic>
      <p:sp>
        <p:nvSpPr>
          <p:cNvPr id="10" name="CuadroTexto 9">
            <a:hlinkClick r:id="rId6"/>
            <a:extLst>
              <a:ext uri="{FF2B5EF4-FFF2-40B4-BE49-F238E27FC236}">
                <a16:creationId xmlns:a16="http://schemas.microsoft.com/office/drawing/2014/main" id="{CF9B7E18-5B16-8333-5C6F-084FB0178511}"/>
              </a:ext>
            </a:extLst>
          </p:cNvPr>
          <p:cNvSpPr txBox="1"/>
          <p:nvPr/>
        </p:nvSpPr>
        <p:spPr>
          <a:xfrm>
            <a:off x="4244466" y="5093803"/>
            <a:ext cx="6727370" cy="307777"/>
          </a:xfrm>
          <a:prstGeom prst="rect">
            <a:avLst/>
          </a:prstGeom>
          <a:noFill/>
        </p:spPr>
        <p:txBody>
          <a:bodyPr wrap="square">
            <a:spAutoFit/>
          </a:bodyPr>
          <a:lstStyle/>
          <a:p>
            <a:r>
              <a:rPr lang="es-CO" dirty="0"/>
              <a:t>https://docs.peewee-orm.com/en/latest/peewee/models.html</a:t>
            </a:r>
          </a:p>
        </p:txBody>
      </p:sp>
    </p:spTree>
    <p:extLst>
      <p:ext uri="{BB962C8B-B14F-4D97-AF65-F5344CB8AC3E}">
        <p14:creationId xmlns:p14="http://schemas.microsoft.com/office/powerpoint/2010/main" val="990667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5" name="Imagen 4">
            <a:extLst>
              <a:ext uri="{FF2B5EF4-FFF2-40B4-BE49-F238E27FC236}">
                <a16:creationId xmlns:a16="http://schemas.microsoft.com/office/drawing/2014/main" id="{B69A9483-6110-9C14-8805-E6A955DC6564}"/>
              </a:ext>
            </a:extLst>
          </p:cNvPr>
          <p:cNvPicPr>
            <a:picLocks noChangeAspect="1"/>
          </p:cNvPicPr>
          <p:nvPr/>
        </p:nvPicPr>
        <p:blipFill>
          <a:blip r:embed="rId3"/>
          <a:stretch>
            <a:fillRect/>
          </a:stretch>
        </p:blipFill>
        <p:spPr>
          <a:xfrm>
            <a:off x="855817" y="1943205"/>
            <a:ext cx="4229690" cy="4629796"/>
          </a:xfrm>
          <a:prstGeom prst="rect">
            <a:avLst/>
          </a:prstGeom>
        </p:spPr>
      </p:pic>
      <p:sp>
        <p:nvSpPr>
          <p:cNvPr id="7" name="CuadroTexto 6">
            <a:extLst>
              <a:ext uri="{FF2B5EF4-FFF2-40B4-BE49-F238E27FC236}">
                <a16:creationId xmlns:a16="http://schemas.microsoft.com/office/drawing/2014/main" id="{EEF75930-40DA-FA2C-88BF-2F9BE9924B87}"/>
              </a:ext>
            </a:extLst>
          </p:cNvPr>
          <p:cNvSpPr txBox="1"/>
          <p:nvPr/>
        </p:nvSpPr>
        <p:spPr>
          <a:xfrm>
            <a:off x="5085507" y="2188473"/>
            <a:ext cx="6721522" cy="338554"/>
          </a:xfrm>
          <a:prstGeom prst="rect">
            <a:avLst/>
          </a:prstGeom>
          <a:noFill/>
        </p:spPr>
        <p:txBody>
          <a:bodyPr wrap="square">
            <a:spAutoFit/>
          </a:bodyPr>
          <a:lstStyle/>
          <a:p>
            <a:r>
              <a:rPr lang="es-CO" sz="1600" b="1" i="0" dirty="0">
                <a:solidFill>
                  <a:srgbClr val="000000"/>
                </a:solidFill>
                <a:effectLst/>
                <a:latin typeface="+mn-lt"/>
              </a:rPr>
              <a:t>Instalar el driver ORM</a:t>
            </a:r>
            <a:r>
              <a:rPr lang="es-CO" sz="1600" b="1" dirty="0">
                <a:latin typeface="+mn-lt"/>
              </a:rPr>
              <a:t> </a:t>
            </a:r>
          </a:p>
        </p:txBody>
      </p:sp>
      <p:sp>
        <p:nvSpPr>
          <p:cNvPr id="11" name="CuadroTexto 10">
            <a:extLst>
              <a:ext uri="{FF2B5EF4-FFF2-40B4-BE49-F238E27FC236}">
                <a16:creationId xmlns:a16="http://schemas.microsoft.com/office/drawing/2014/main" id="{8ED818C7-9A07-3DEF-A4BA-C12EAB1E64A1}"/>
              </a:ext>
            </a:extLst>
          </p:cNvPr>
          <p:cNvSpPr txBox="1"/>
          <p:nvPr/>
        </p:nvSpPr>
        <p:spPr>
          <a:xfrm>
            <a:off x="4965511" y="3702030"/>
            <a:ext cx="6721522" cy="338554"/>
          </a:xfrm>
          <a:prstGeom prst="rect">
            <a:avLst/>
          </a:prstGeom>
          <a:noFill/>
        </p:spPr>
        <p:txBody>
          <a:bodyPr wrap="square">
            <a:spAutoFit/>
          </a:bodyPr>
          <a:lstStyle/>
          <a:p>
            <a:r>
              <a:rPr lang="es-ES" sz="1600" b="1" i="0" dirty="0">
                <a:solidFill>
                  <a:srgbClr val="000000"/>
                </a:solidFill>
                <a:effectLst>
                  <a:outerShdw blurRad="38100" dist="38100" dir="2700000" algn="tl">
                    <a:srgbClr val="000000">
                      <a:alpha val="43137"/>
                    </a:srgbClr>
                  </a:outerShdw>
                </a:effectLst>
                <a:latin typeface="+mn-lt"/>
              </a:rPr>
              <a:t>Conectar a una base de datos </a:t>
            </a:r>
            <a:r>
              <a:rPr lang="es-ES" sz="1600" b="1" i="0" dirty="0" err="1">
                <a:solidFill>
                  <a:srgbClr val="000000"/>
                </a:solidFill>
                <a:effectLst>
                  <a:outerShdw blurRad="38100" dist="38100" dir="2700000" algn="tl">
                    <a:srgbClr val="000000">
                      <a:alpha val="43137"/>
                    </a:srgbClr>
                  </a:outerShdw>
                </a:effectLst>
                <a:latin typeface="+mn-lt"/>
              </a:rPr>
              <a:t>Postgresql</a:t>
            </a:r>
            <a:r>
              <a:rPr lang="es-ES" sz="1600" b="1" dirty="0">
                <a:effectLst>
                  <a:outerShdw blurRad="38100" dist="38100" dir="2700000" algn="tl">
                    <a:srgbClr val="000000">
                      <a:alpha val="43137"/>
                    </a:srgbClr>
                  </a:outerShdw>
                </a:effectLst>
                <a:latin typeface="+mn-lt"/>
              </a:rPr>
              <a:t> </a:t>
            </a:r>
            <a:endParaRPr lang="es-CO" sz="1600" b="1" dirty="0">
              <a:effectLst>
                <a:outerShdw blurRad="38100" dist="38100" dir="2700000" algn="tl">
                  <a:srgbClr val="000000">
                    <a:alpha val="43137"/>
                  </a:srgbClr>
                </a:outerShdw>
              </a:effectLst>
              <a:latin typeface="+mn-lt"/>
            </a:endParaRPr>
          </a:p>
        </p:txBody>
      </p:sp>
      <p:sp>
        <p:nvSpPr>
          <p:cNvPr id="4" name="CuadroTexto 3">
            <a:extLst>
              <a:ext uri="{FF2B5EF4-FFF2-40B4-BE49-F238E27FC236}">
                <a16:creationId xmlns:a16="http://schemas.microsoft.com/office/drawing/2014/main" id="{DEF01347-E4A9-8D54-E89F-4AC5B44FCBD7}"/>
              </a:ext>
            </a:extLst>
          </p:cNvPr>
          <p:cNvSpPr txBox="1"/>
          <p:nvPr/>
        </p:nvSpPr>
        <p:spPr>
          <a:xfrm>
            <a:off x="5085507" y="2486875"/>
            <a:ext cx="6721522" cy="116955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b="1" dirty="0">
                <a:solidFill>
                  <a:schemeClr val="tx1"/>
                </a:solidFill>
                <a:effectLst>
                  <a:outerShdw blurRad="38100" dist="38100" dir="2700000" algn="tl">
                    <a:srgbClr val="000000">
                      <a:alpha val="43137"/>
                    </a:srgbClr>
                  </a:outerShdw>
                </a:effectLst>
              </a:rPr>
              <a:t>#!pip </a:t>
            </a:r>
            <a:r>
              <a:rPr lang="es-CO" b="1" dirty="0" err="1">
                <a:solidFill>
                  <a:schemeClr val="tx1"/>
                </a:solidFill>
                <a:effectLst>
                  <a:outerShdw blurRad="38100" dist="38100" dir="2700000" algn="tl">
                    <a:srgbClr val="000000">
                      <a:alpha val="43137"/>
                    </a:srgbClr>
                  </a:outerShdw>
                </a:effectLst>
              </a:rPr>
              <a:t>install</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peewee</a:t>
            </a:r>
            <a:endParaRPr lang="es-CO" b="1" dirty="0">
              <a:solidFill>
                <a:schemeClr val="tx1"/>
              </a:solidFill>
              <a:effectLst>
                <a:outerShdw blurRad="38100" dist="38100" dir="2700000" algn="tl">
                  <a:srgbClr val="000000">
                    <a:alpha val="43137"/>
                  </a:srgbClr>
                </a:outerShdw>
              </a:effectLst>
            </a:endParaRPr>
          </a:p>
          <a:p>
            <a:r>
              <a:rPr lang="es-CO" b="1" dirty="0" err="1">
                <a:solidFill>
                  <a:schemeClr val="tx1"/>
                </a:solidFill>
                <a:effectLst>
                  <a:outerShdw blurRad="38100" dist="38100" dir="2700000" algn="tl">
                    <a:srgbClr val="000000">
                      <a:alpha val="43137"/>
                    </a:srgbClr>
                  </a:outerShdw>
                </a:effectLst>
              </a:rPr>
              <a:t>import</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peewee</a:t>
            </a:r>
            <a:endParaRPr lang="es-CO" b="1" dirty="0">
              <a:solidFill>
                <a:schemeClr val="tx1"/>
              </a:solidFill>
              <a:effectLst>
                <a:outerShdw blurRad="38100" dist="38100" dir="2700000" algn="tl">
                  <a:srgbClr val="000000">
                    <a:alpha val="43137"/>
                  </a:srgbClr>
                </a:outerShdw>
              </a:effectLst>
            </a:endParaRPr>
          </a:p>
          <a:p>
            <a:r>
              <a:rPr lang="es-CO" b="1" dirty="0" err="1">
                <a:solidFill>
                  <a:schemeClr val="tx1"/>
                </a:solidFill>
                <a:effectLst>
                  <a:outerShdw blurRad="38100" dist="38100" dir="2700000" algn="tl">
                    <a:srgbClr val="000000">
                      <a:alpha val="43137"/>
                    </a:srgbClr>
                  </a:outerShdw>
                </a:effectLst>
              </a:rPr>
              <a:t>from</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peewee</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import</a:t>
            </a:r>
            <a:r>
              <a:rPr lang="es-CO" b="1" dirty="0">
                <a:solidFill>
                  <a:schemeClr val="tx1"/>
                </a:solidFill>
                <a:effectLst>
                  <a:outerShdw blurRad="38100" dist="38100" dir="2700000" algn="tl">
                    <a:srgbClr val="000000">
                      <a:alpha val="43137"/>
                    </a:srgbClr>
                  </a:outerShdw>
                </a:effectLst>
              </a:rPr>
              <a:t> *</a:t>
            </a:r>
          </a:p>
          <a:p>
            <a:r>
              <a:rPr lang="es-CO" b="1" dirty="0" err="1">
                <a:solidFill>
                  <a:schemeClr val="tx1"/>
                </a:solidFill>
                <a:effectLst>
                  <a:outerShdw blurRad="38100" dist="38100" dir="2700000" algn="tl">
                    <a:srgbClr val="000000">
                      <a:alpha val="43137"/>
                    </a:srgbClr>
                  </a:outerShdw>
                </a:effectLst>
              </a:rPr>
              <a:t>import</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xlrd</a:t>
            </a:r>
            <a:endParaRPr lang="es-CO" b="1" dirty="0">
              <a:solidFill>
                <a:schemeClr val="tx1"/>
              </a:solidFill>
              <a:effectLst>
                <a:outerShdw blurRad="38100" dist="38100" dir="2700000" algn="tl">
                  <a:srgbClr val="000000">
                    <a:alpha val="43137"/>
                  </a:srgbClr>
                </a:outerShdw>
              </a:effectLst>
            </a:endParaRPr>
          </a:p>
          <a:p>
            <a:r>
              <a:rPr lang="es-CO" b="1" dirty="0" err="1">
                <a:solidFill>
                  <a:schemeClr val="tx1"/>
                </a:solidFill>
                <a:effectLst>
                  <a:outerShdw blurRad="38100" dist="38100" dir="2700000" algn="tl">
                    <a:srgbClr val="000000">
                      <a:alpha val="43137"/>
                    </a:srgbClr>
                  </a:outerShdw>
                </a:effectLst>
              </a:rPr>
              <a:t>import</a:t>
            </a:r>
            <a:r>
              <a:rPr lang="es-CO" b="1" dirty="0">
                <a:solidFill>
                  <a:schemeClr val="tx1"/>
                </a:solidFill>
                <a:effectLst>
                  <a:outerShdw blurRad="38100" dist="38100" dir="2700000" algn="tl">
                    <a:srgbClr val="000000">
                      <a:alpha val="43137"/>
                    </a:srgbClr>
                  </a:outerShdw>
                </a:effectLst>
              </a:rPr>
              <a:t> pandas as </a:t>
            </a:r>
            <a:r>
              <a:rPr lang="es-CO" b="1" dirty="0" err="1">
                <a:solidFill>
                  <a:schemeClr val="tx1"/>
                </a:solidFill>
                <a:effectLst>
                  <a:outerShdw blurRad="38100" dist="38100" dir="2700000" algn="tl">
                    <a:srgbClr val="000000">
                      <a:alpha val="43137"/>
                    </a:srgbClr>
                  </a:outerShdw>
                </a:effectLst>
              </a:rPr>
              <a:t>pd</a:t>
            </a:r>
            <a:endParaRPr lang="es-CO" b="1" dirty="0">
              <a:solidFill>
                <a:schemeClr val="tx1"/>
              </a:solidFill>
              <a:effectLst>
                <a:outerShdw blurRad="38100" dist="38100" dir="2700000" algn="tl">
                  <a:srgbClr val="000000">
                    <a:alpha val="43137"/>
                  </a:srgbClr>
                </a:outerShdw>
              </a:effectLst>
            </a:endParaRPr>
          </a:p>
        </p:txBody>
      </p:sp>
      <p:sp>
        <p:nvSpPr>
          <p:cNvPr id="8" name="CuadroTexto 7">
            <a:extLst>
              <a:ext uri="{FF2B5EF4-FFF2-40B4-BE49-F238E27FC236}">
                <a16:creationId xmlns:a16="http://schemas.microsoft.com/office/drawing/2014/main" id="{4FF87471-D904-1481-86EE-0C7F294BCAF3}"/>
              </a:ext>
            </a:extLst>
          </p:cNvPr>
          <p:cNvSpPr txBox="1"/>
          <p:nvPr/>
        </p:nvSpPr>
        <p:spPr>
          <a:xfrm>
            <a:off x="5025509" y="4015837"/>
            <a:ext cx="6721522"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b="1" dirty="0" err="1">
                <a:solidFill>
                  <a:schemeClr val="tx1"/>
                </a:solidFill>
                <a:effectLst>
                  <a:outerShdw blurRad="38100" dist="38100" dir="2700000" algn="tl">
                    <a:srgbClr val="000000">
                      <a:alpha val="43137"/>
                    </a:srgbClr>
                  </a:outerShdw>
                </a:effectLst>
              </a:rPr>
              <a:t>conn</a:t>
            </a:r>
            <a:r>
              <a:rPr lang="es-CO" b="1" dirty="0">
                <a:solidFill>
                  <a:schemeClr val="tx1"/>
                </a:solidFill>
                <a:effectLst>
                  <a:outerShdw blurRad="38100" dist="38100" dir="2700000" algn="tl">
                    <a:srgbClr val="000000">
                      <a:alpha val="43137"/>
                    </a:srgbClr>
                  </a:outerShdw>
                </a:effectLst>
              </a:rPr>
              <a:t> = </a:t>
            </a:r>
            <a:r>
              <a:rPr lang="es-CO" b="1" dirty="0" err="1">
                <a:solidFill>
                  <a:schemeClr val="tx1"/>
                </a:solidFill>
                <a:effectLst>
                  <a:outerShdw blurRad="38100" dist="38100" dir="2700000" algn="tl">
                    <a:srgbClr val="000000">
                      <a:alpha val="43137"/>
                    </a:srgbClr>
                  </a:outerShdw>
                </a:effectLst>
              </a:rPr>
              <a:t>PostgresqlDatabase</a:t>
            </a:r>
            <a:r>
              <a:rPr lang="es-CO" b="1" dirty="0">
                <a:solidFill>
                  <a:schemeClr val="tx1"/>
                </a:solidFill>
                <a:effectLst>
                  <a:outerShdw blurRad="38100" dist="38100" dir="2700000" algn="tl">
                    <a:srgbClr val="000000">
                      <a:alpha val="43137"/>
                    </a:srgbClr>
                  </a:outerShdw>
                </a:effectLst>
              </a:rPr>
              <a:t>('</a:t>
            </a:r>
            <a:r>
              <a:rPr lang="es-CO" b="1" dirty="0" err="1">
                <a:solidFill>
                  <a:schemeClr val="tx1"/>
                </a:solidFill>
                <a:effectLst>
                  <a:outerShdw blurRad="38100" dist="38100" dir="2700000" algn="tl">
                    <a:srgbClr val="000000">
                      <a:alpha val="43137"/>
                    </a:srgbClr>
                  </a:outerShdw>
                </a:effectLst>
              </a:rPr>
              <a:t>neptuno</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user</a:t>
            </a:r>
            <a:r>
              <a:rPr lang="es-CO" b="1" dirty="0">
                <a:solidFill>
                  <a:schemeClr val="tx1"/>
                </a:solidFill>
                <a:effectLst>
                  <a:outerShdw blurRad="38100" dist="38100" dir="2700000" algn="tl">
                    <a:srgbClr val="000000">
                      <a:alpha val="43137"/>
                    </a:srgbClr>
                  </a:outerShdw>
                </a:effectLst>
              </a:rPr>
              <a:t>='</a:t>
            </a:r>
            <a:r>
              <a:rPr lang="es-CO" b="1" dirty="0" err="1">
                <a:solidFill>
                  <a:schemeClr val="tx1"/>
                </a:solidFill>
                <a:effectLst>
                  <a:outerShdw blurRad="38100" dist="38100" dir="2700000" algn="tl">
                    <a:srgbClr val="000000">
                      <a:alpha val="43137"/>
                    </a:srgbClr>
                  </a:outerShdw>
                </a:effectLst>
              </a:rPr>
              <a:t>postgres</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password</a:t>
            </a:r>
            <a:r>
              <a:rPr lang="es-CO" b="1" dirty="0">
                <a:solidFill>
                  <a:schemeClr val="tx1"/>
                </a:solidFill>
                <a:effectLst>
                  <a:outerShdw blurRad="38100" dist="38100" dir="2700000" algn="tl">
                    <a:srgbClr val="000000">
                      <a:alpha val="43137"/>
                    </a:srgbClr>
                  </a:outerShdw>
                </a:effectLst>
              </a:rPr>
              <a:t>='',</a:t>
            </a:r>
          </a:p>
          <a:p>
            <a:r>
              <a:rPr lang="es-CO" b="1" dirty="0">
                <a:solidFill>
                  <a:schemeClr val="tx1"/>
                </a:solidFill>
                <a:effectLst>
                  <a:outerShdw blurRad="38100" dist="38100" dir="2700000" algn="tl">
                    <a:srgbClr val="000000">
                      <a:alpha val="43137"/>
                    </a:srgbClr>
                  </a:outerShdw>
                </a:effectLst>
              </a:rPr>
              <a:t>                           host='localhost', </a:t>
            </a:r>
            <a:r>
              <a:rPr lang="es-CO" b="1" dirty="0" err="1">
                <a:solidFill>
                  <a:schemeClr val="tx1"/>
                </a:solidFill>
                <a:effectLst>
                  <a:outerShdw blurRad="38100" dist="38100" dir="2700000" algn="tl">
                    <a:srgbClr val="000000">
                      <a:alpha val="43137"/>
                    </a:srgbClr>
                  </a:outerShdw>
                </a:effectLst>
              </a:rPr>
              <a:t>port</a:t>
            </a:r>
            <a:r>
              <a:rPr lang="es-CO" b="1" dirty="0">
                <a:solidFill>
                  <a:schemeClr val="tx1"/>
                </a:solidFill>
                <a:effectLst>
                  <a:outerShdw blurRad="38100" dist="38100" dir="2700000" algn="tl">
                    <a:srgbClr val="000000">
                      <a:alpha val="43137"/>
                    </a:srgbClr>
                  </a:outerShdw>
                </a:effectLst>
              </a:rPr>
              <a:t>=5432)</a:t>
            </a:r>
          </a:p>
        </p:txBody>
      </p:sp>
      <p:sp>
        <p:nvSpPr>
          <p:cNvPr id="10" name="CuadroTexto 9">
            <a:extLst>
              <a:ext uri="{FF2B5EF4-FFF2-40B4-BE49-F238E27FC236}">
                <a16:creationId xmlns:a16="http://schemas.microsoft.com/office/drawing/2014/main" id="{3D9557E1-E644-8785-C2AB-6B3B4777F43A}"/>
              </a:ext>
            </a:extLst>
          </p:cNvPr>
          <p:cNvSpPr txBox="1"/>
          <p:nvPr/>
        </p:nvSpPr>
        <p:spPr>
          <a:xfrm>
            <a:off x="4967227" y="4539057"/>
            <a:ext cx="6721522" cy="338554"/>
          </a:xfrm>
          <a:prstGeom prst="rect">
            <a:avLst/>
          </a:prstGeom>
          <a:noFill/>
        </p:spPr>
        <p:txBody>
          <a:bodyPr wrap="square">
            <a:spAutoFit/>
          </a:bodyPr>
          <a:lstStyle/>
          <a:p>
            <a:r>
              <a:rPr lang="es-ES" sz="1600" b="1" i="0" dirty="0">
                <a:solidFill>
                  <a:srgbClr val="000000"/>
                </a:solidFill>
                <a:effectLst>
                  <a:outerShdw blurRad="38100" dist="38100" dir="2700000" algn="tl">
                    <a:srgbClr val="000000">
                      <a:alpha val="43137"/>
                    </a:srgbClr>
                  </a:outerShdw>
                </a:effectLst>
                <a:latin typeface="+mn-lt"/>
              </a:rPr>
              <a:t>Crear el modelo de conexión </a:t>
            </a:r>
            <a:endParaRPr lang="es-CO" sz="1600" b="1" dirty="0">
              <a:effectLst>
                <a:outerShdw blurRad="38100" dist="38100" dir="2700000" algn="tl">
                  <a:srgbClr val="000000">
                    <a:alpha val="43137"/>
                  </a:srgbClr>
                </a:outerShdw>
              </a:effectLst>
              <a:latin typeface="+mn-lt"/>
            </a:endParaRPr>
          </a:p>
        </p:txBody>
      </p:sp>
      <p:sp>
        <p:nvSpPr>
          <p:cNvPr id="14" name="CuadroTexto 13">
            <a:extLst>
              <a:ext uri="{FF2B5EF4-FFF2-40B4-BE49-F238E27FC236}">
                <a16:creationId xmlns:a16="http://schemas.microsoft.com/office/drawing/2014/main" id="{63583AF6-CD3A-8F25-4007-2F88A76AE6AC}"/>
              </a:ext>
            </a:extLst>
          </p:cNvPr>
          <p:cNvSpPr txBox="1"/>
          <p:nvPr/>
        </p:nvSpPr>
        <p:spPr>
          <a:xfrm>
            <a:off x="5061047" y="4906582"/>
            <a:ext cx="6721522" cy="107721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600" b="1" dirty="0" err="1">
                <a:solidFill>
                  <a:schemeClr val="tx1"/>
                </a:solidFill>
                <a:effectLst>
                  <a:outerShdw blurRad="38100" dist="38100" dir="2700000" algn="tl">
                    <a:srgbClr val="000000">
                      <a:alpha val="43137"/>
                    </a:srgbClr>
                  </a:outerShdw>
                </a:effectLst>
                <a:latin typeface="Courier New" panose="02070309020205020404" pitchFamily="49" charset="0"/>
              </a:rPr>
              <a:t>class</a:t>
            </a:r>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 </a:t>
            </a:r>
            <a:r>
              <a:rPr lang="es-CO" sz="1600" b="1" dirty="0" err="1">
                <a:solidFill>
                  <a:schemeClr val="tx1"/>
                </a:solidFill>
                <a:effectLst>
                  <a:outerShdw blurRad="38100" dist="38100" dir="2700000" algn="tl">
                    <a:srgbClr val="000000">
                      <a:alpha val="43137"/>
                    </a:srgbClr>
                  </a:outerShdw>
                </a:effectLst>
                <a:latin typeface="Courier New" panose="02070309020205020404" pitchFamily="49" charset="0"/>
              </a:rPr>
              <a:t>BaseModel</a:t>
            </a:r>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a:t>
            </a:r>
            <a:r>
              <a:rPr lang="es-CO" sz="1600" b="1" dirty="0" err="1">
                <a:solidFill>
                  <a:schemeClr val="tx1"/>
                </a:solidFill>
                <a:effectLst>
                  <a:outerShdw blurRad="38100" dist="38100" dir="2700000" algn="tl">
                    <a:srgbClr val="000000">
                      <a:alpha val="43137"/>
                    </a:srgbClr>
                  </a:outerShdw>
                </a:effectLst>
                <a:latin typeface="Courier New" panose="02070309020205020404" pitchFamily="49" charset="0"/>
              </a:rPr>
              <a:t>Model</a:t>
            </a:r>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a:t>
            </a:r>
          </a:p>
          <a:p>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    </a:t>
            </a:r>
          </a:p>
          <a:p>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    </a:t>
            </a:r>
            <a:r>
              <a:rPr lang="es-CO" sz="1600" b="1" dirty="0" err="1">
                <a:solidFill>
                  <a:schemeClr val="tx1"/>
                </a:solidFill>
                <a:effectLst>
                  <a:outerShdw blurRad="38100" dist="38100" dir="2700000" algn="tl">
                    <a:srgbClr val="000000">
                      <a:alpha val="43137"/>
                    </a:srgbClr>
                  </a:outerShdw>
                </a:effectLst>
                <a:latin typeface="Courier New" panose="02070309020205020404" pitchFamily="49" charset="0"/>
              </a:rPr>
              <a:t>class</a:t>
            </a:r>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 Meta:</a:t>
            </a:r>
          </a:p>
          <a:p>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        </a:t>
            </a:r>
            <a:r>
              <a:rPr lang="es-CO" sz="1600" b="1" dirty="0" err="1">
                <a:solidFill>
                  <a:schemeClr val="tx1"/>
                </a:solidFill>
                <a:effectLst>
                  <a:outerShdw blurRad="38100" dist="38100" dir="2700000" algn="tl">
                    <a:srgbClr val="000000">
                      <a:alpha val="43137"/>
                    </a:srgbClr>
                  </a:outerShdw>
                </a:effectLst>
                <a:latin typeface="Courier New" panose="02070309020205020404" pitchFamily="49" charset="0"/>
              </a:rPr>
              <a:t>database</a:t>
            </a:r>
            <a:r>
              <a:rPr lang="es-CO" sz="1600" b="1" dirty="0">
                <a:solidFill>
                  <a:schemeClr val="tx1"/>
                </a:solidFill>
                <a:effectLst>
                  <a:outerShdw blurRad="38100" dist="38100" dir="2700000" algn="tl">
                    <a:srgbClr val="000000">
                      <a:alpha val="43137"/>
                    </a:srgbClr>
                  </a:outerShdw>
                </a:effectLst>
                <a:latin typeface="Courier New" panose="02070309020205020404" pitchFamily="49" charset="0"/>
              </a:rPr>
              <a:t>=</a:t>
            </a:r>
            <a:r>
              <a:rPr lang="es-CO" sz="1600" b="1" dirty="0" err="1">
                <a:solidFill>
                  <a:schemeClr val="tx1"/>
                </a:solidFill>
                <a:effectLst>
                  <a:outerShdw blurRad="38100" dist="38100" dir="2700000" algn="tl">
                    <a:srgbClr val="000000">
                      <a:alpha val="43137"/>
                    </a:srgbClr>
                  </a:outerShdw>
                </a:effectLst>
                <a:latin typeface="Courier New" panose="02070309020205020404" pitchFamily="49" charset="0"/>
              </a:rPr>
              <a:t>conn</a:t>
            </a:r>
            <a:endParaRPr lang="es-CO" sz="1600" b="1" dirty="0">
              <a:solidFill>
                <a:schemeClr val="tx1"/>
              </a:solidFill>
              <a:effectLst>
                <a:outerShdw blurRad="38100" dist="38100" dir="2700000" algn="tl">
                  <a:srgbClr val="000000">
                    <a:alpha val="43137"/>
                  </a:srgbClr>
                </a:outerShdw>
              </a:effectLst>
              <a:latin typeface="Courier New" panose="02070309020205020404" pitchFamily="49" charset="0"/>
            </a:endParaRPr>
          </a:p>
        </p:txBody>
      </p:sp>
    </p:spTree>
    <p:extLst>
      <p:ext uri="{BB962C8B-B14F-4D97-AF65-F5344CB8AC3E}">
        <p14:creationId xmlns:p14="http://schemas.microsoft.com/office/powerpoint/2010/main" val="66183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5" name="Imagen 4">
            <a:extLst>
              <a:ext uri="{FF2B5EF4-FFF2-40B4-BE49-F238E27FC236}">
                <a16:creationId xmlns:a16="http://schemas.microsoft.com/office/drawing/2014/main" id="{B69A9483-6110-9C14-8805-E6A955DC6564}"/>
              </a:ext>
            </a:extLst>
          </p:cNvPr>
          <p:cNvPicPr>
            <a:picLocks noChangeAspect="1"/>
          </p:cNvPicPr>
          <p:nvPr/>
        </p:nvPicPr>
        <p:blipFill>
          <a:blip r:embed="rId3"/>
          <a:stretch>
            <a:fillRect/>
          </a:stretch>
        </p:blipFill>
        <p:spPr>
          <a:xfrm>
            <a:off x="855817" y="1943205"/>
            <a:ext cx="4229690" cy="4629796"/>
          </a:xfrm>
          <a:prstGeom prst="rect">
            <a:avLst/>
          </a:prstGeom>
        </p:spPr>
      </p:pic>
      <p:sp>
        <p:nvSpPr>
          <p:cNvPr id="7" name="CuadroTexto 6">
            <a:extLst>
              <a:ext uri="{FF2B5EF4-FFF2-40B4-BE49-F238E27FC236}">
                <a16:creationId xmlns:a16="http://schemas.microsoft.com/office/drawing/2014/main" id="{EEF75930-40DA-FA2C-88BF-2F9BE9924B87}"/>
              </a:ext>
            </a:extLst>
          </p:cNvPr>
          <p:cNvSpPr txBox="1"/>
          <p:nvPr/>
        </p:nvSpPr>
        <p:spPr>
          <a:xfrm>
            <a:off x="5085507" y="2188473"/>
            <a:ext cx="6721522" cy="338554"/>
          </a:xfrm>
          <a:prstGeom prst="rect">
            <a:avLst/>
          </a:prstGeom>
          <a:noFill/>
        </p:spPr>
        <p:txBody>
          <a:bodyPr wrap="square">
            <a:spAutoFit/>
          </a:bodyPr>
          <a:lstStyle/>
          <a:p>
            <a:r>
              <a:rPr lang="es-CO" sz="1600" b="1" i="0" dirty="0">
                <a:solidFill>
                  <a:srgbClr val="000000"/>
                </a:solidFill>
                <a:effectLst/>
                <a:latin typeface="+mn-lt"/>
              </a:rPr>
              <a:t>Mapear la tabla CATEGORIA (modelo de tablas)</a:t>
            </a:r>
            <a:endParaRPr lang="es-CO" sz="1600" b="1" dirty="0">
              <a:latin typeface="+mn-lt"/>
            </a:endParaRPr>
          </a:p>
        </p:txBody>
      </p:sp>
      <p:sp>
        <p:nvSpPr>
          <p:cNvPr id="4" name="CuadroTexto 3">
            <a:extLst>
              <a:ext uri="{FF2B5EF4-FFF2-40B4-BE49-F238E27FC236}">
                <a16:creationId xmlns:a16="http://schemas.microsoft.com/office/drawing/2014/main" id="{DEF01347-E4A9-8D54-E89F-4AC5B44FCBD7}"/>
              </a:ext>
            </a:extLst>
          </p:cNvPr>
          <p:cNvSpPr txBox="1"/>
          <p:nvPr/>
        </p:nvSpPr>
        <p:spPr>
          <a:xfrm>
            <a:off x="5085507" y="2486875"/>
            <a:ext cx="6721522"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800" b="1" dirty="0" err="1">
                <a:solidFill>
                  <a:schemeClr val="tx1"/>
                </a:solidFill>
                <a:effectLst>
                  <a:outerShdw blurRad="38100" dist="38100" dir="2700000" algn="tl">
                    <a:srgbClr val="000000">
                      <a:alpha val="43137"/>
                    </a:srgbClr>
                  </a:outerShdw>
                </a:effectLst>
              </a:rPr>
              <a:t>class</a:t>
            </a:r>
            <a:r>
              <a:rPr lang="es-CO" sz="1800" b="1" dirty="0">
                <a:solidFill>
                  <a:schemeClr val="tx1"/>
                </a:solidFill>
                <a:effectLst>
                  <a:outerShdw blurRad="38100" dist="38100" dir="2700000" algn="tl">
                    <a:srgbClr val="000000">
                      <a:alpha val="43137"/>
                    </a:srgbClr>
                  </a:outerShdw>
                </a:effectLst>
              </a:rPr>
              <a:t> </a:t>
            </a:r>
            <a:r>
              <a:rPr lang="es-CO" sz="1800" b="1" dirty="0" err="1">
                <a:solidFill>
                  <a:schemeClr val="tx1"/>
                </a:solidFill>
                <a:effectLst>
                  <a:outerShdw blurRad="38100" dist="38100" dir="2700000" algn="tl">
                    <a:srgbClr val="000000">
                      <a:alpha val="43137"/>
                    </a:srgbClr>
                  </a:outerShdw>
                </a:effectLst>
              </a:rPr>
              <a:t>categoria</a:t>
            </a:r>
            <a:r>
              <a:rPr lang="es-CO" sz="1800" b="1" dirty="0">
                <a:solidFill>
                  <a:schemeClr val="tx1"/>
                </a:solidFill>
                <a:effectLst>
                  <a:outerShdw blurRad="38100" dist="38100" dir="2700000" algn="tl">
                    <a:srgbClr val="000000">
                      <a:alpha val="43137"/>
                    </a:srgbClr>
                  </a:outerShdw>
                </a:effectLst>
              </a:rPr>
              <a:t>(</a:t>
            </a:r>
            <a:r>
              <a:rPr lang="es-CO" sz="1800" b="1" dirty="0" err="1">
                <a:solidFill>
                  <a:schemeClr val="tx1"/>
                </a:solidFill>
                <a:effectLst>
                  <a:outerShdw blurRad="38100" dist="38100" dir="2700000" algn="tl">
                    <a:srgbClr val="000000">
                      <a:alpha val="43137"/>
                    </a:srgbClr>
                  </a:outerShdw>
                </a:effectLst>
              </a:rPr>
              <a:t>BaseModel</a:t>
            </a:r>
            <a:r>
              <a:rPr lang="es-CO" sz="1800" b="1" dirty="0">
                <a:solidFill>
                  <a:schemeClr val="tx1"/>
                </a:solidFill>
                <a:effectLst>
                  <a:outerShdw blurRad="38100" dist="38100" dir="2700000" algn="tl">
                    <a:srgbClr val="000000">
                      <a:alpha val="43137"/>
                    </a:srgbClr>
                  </a:outerShdw>
                </a:effectLst>
              </a:rPr>
              <a:t>):</a:t>
            </a:r>
          </a:p>
          <a:p>
            <a:r>
              <a:rPr lang="es-CO" sz="1800" b="1" dirty="0">
                <a:solidFill>
                  <a:schemeClr val="tx1"/>
                </a:solidFill>
                <a:effectLst>
                  <a:outerShdw blurRad="38100" dist="38100" dir="2700000" algn="tl">
                    <a:srgbClr val="000000">
                      <a:alpha val="43137"/>
                    </a:srgbClr>
                  </a:outerShdw>
                </a:effectLst>
              </a:rPr>
              <a:t>    </a:t>
            </a:r>
            <a:r>
              <a:rPr lang="es-CO" sz="1800" b="1" dirty="0" err="1">
                <a:solidFill>
                  <a:schemeClr val="tx1"/>
                </a:solidFill>
                <a:effectLst>
                  <a:outerShdw blurRad="38100" dist="38100" dir="2700000" algn="tl">
                    <a:srgbClr val="000000">
                      <a:alpha val="43137"/>
                    </a:srgbClr>
                  </a:outerShdw>
                </a:effectLst>
              </a:rPr>
              <a:t>idcategoria</a:t>
            </a:r>
            <a:r>
              <a:rPr lang="es-CO" sz="1800" b="1" dirty="0">
                <a:solidFill>
                  <a:schemeClr val="tx1"/>
                </a:solidFill>
                <a:effectLst>
                  <a:outerShdw blurRad="38100" dist="38100" dir="2700000" algn="tl">
                    <a:srgbClr val="000000">
                      <a:alpha val="43137"/>
                    </a:srgbClr>
                  </a:outerShdw>
                </a:effectLst>
              </a:rPr>
              <a:t>=</a:t>
            </a:r>
            <a:r>
              <a:rPr lang="es-CO" sz="1800" b="1" dirty="0" err="1">
                <a:solidFill>
                  <a:schemeClr val="tx1"/>
                </a:solidFill>
                <a:effectLst>
                  <a:outerShdw blurRad="38100" dist="38100" dir="2700000" algn="tl">
                    <a:srgbClr val="000000">
                      <a:alpha val="43137"/>
                    </a:srgbClr>
                  </a:outerShdw>
                </a:effectLst>
              </a:rPr>
              <a:t>IntegerField</a:t>
            </a:r>
            <a:r>
              <a:rPr lang="es-CO" sz="1800" b="1" dirty="0">
                <a:solidFill>
                  <a:schemeClr val="tx1"/>
                </a:solidFill>
                <a:effectLst>
                  <a:outerShdw blurRad="38100" dist="38100" dir="2700000" algn="tl">
                    <a:srgbClr val="000000">
                      <a:alpha val="43137"/>
                    </a:srgbClr>
                  </a:outerShdw>
                </a:effectLst>
              </a:rPr>
              <a:t>(</a:t>
            </a:r>
            <a:r>
              <a:rPr lang="es-CO" sz="1800" b="1" dirty="0" err="1">
                <a:solidFill>
                  <a:schemeClr val="tx1"/>
                </a:solidFill>
                <a:effectLst>
                  <a:outerShdw blurRad="38100" dist="38100" dir="2700000" algn="tl">
                    <a:srgbClr val="000000">
                      <a:alpha val="43137"/>
                    </a:srgbClr>
                  </a:outerShdw>
                </a:effectLst>
              </a:rPr>
              <a:t>primary_key</a:t>
            </a:r>
            <a:r>
              <a:rPr lang="es-CO" sz="1800" b="1" dirty="0">
                <a:solidFill>
                  <a:schemeClr val="tx1"/>
                </a:solidFill>
                <a:effectLst>
                  <a:outerShdw blurRad="38100" dist="38100" dir="2700000" algn="tl">
                    <a:srgbClr val="000000">
                      <a:alpha val="43137"/>
                    </a:srgbClr>
                  </a:outerShdw>
                </a:effectLst>
              </a:rPr>
              <a:t>=True)</a:t>
            </a:r>
          </a:p>
          <a:p>
            <a:r>
              <a:rPr lang="es-CO" sz="1800" b="1" dirty="0">
                <a:solidFill>
                  <a:schemeClr val="tx1"/>
                </a:solidFill>
                <a:effectLst>
                  <a:outerShdw blurRad="38100" dist="38100" dir="2700000" algn="tl">
                    <a:srgbClr val="000000">
                      <a:alpha val="43137"/>
                    </a:srgbClr>
                  </a:outerShdw>
                </a:effectLst>
              </a:rPr>
              <a:t>    </a:t>
            </a:r>
            <a:r>
              <a:rPr lang="es-CO" sz="1800" b="1" dirty="0" err="1">
                <a:solidFill>
                  <a:schemeClr val="tx1"/>
                </a:solidFill>
                <a:effectLst>
                  <a:outerShdw blurRad="38100" dist="38100" dir="2700000" algn="tl">
                    <a:srgbClr val="000000">
                      <a:alpha val="43137"/>
                    </a:srgbClr>
                  </a:outerShdw>
                </a:effectLst>
              </a:rPr>
              <a:t>nombrecategoria</a:t>
            </a:r>
            <a:r>
              <a:rPr lang="es-CO" sz="1800" b="1" dirty="0">
                <a:solidFill>
                  <a:schemeClr val="tx1"/>
                </a:solidFill>
                <a:effectLst>
                  <a:outerShdw blurRad="38100" dist="38100" dir="2700000" algn="tl">
                    <a:srgbClr val="000000">
                      <a:alpha val="43137"/>
                    </a:srgbClr>
                  </a:outerShdw>
                </a:effectLst>
              </a:rPr>
              <a:t>=</a:t>
            </a:r>
            <a:r>
              <a:rPr lang="es-CO" sz="1800" b="1" dirty="0" err="1">
                <a:solidFill>
                  <a:schemeClr val="tx1"/>
                </a:solidFill>
                <a:effectLst>
                  <a:outerShdw blurRad="38100" dist="38100" dir="2700000" algn="tl">
                    <a:srgbClr val="000000">
                      <a:alpha val="43137"/>
                    </a:srgbClr>
                  </a:outerShdw>
                </a:effectLst>
              </a:rPr>
              <a:t>TextField</a:t>
            </a:r>
            <a:r>
              <a:rPr lang="es-CO" sz="1800" b="1" dirty="0">
                <a:solidFill>
                  <a:schemeClr val="tx1"/>
                </a:solidFill>
                <a:effectLst>
                  <a:outerShdw blurRad="38100" dist="38100" dir="2700000" algn="tl">
                    <a:srgbClr val="000000">
                      <a:alpha val="43137"/>
                    </a:srgbClr>
                  </a:outerShdw>
                </a:effectLst>
              </a:rPr>
              <a:t>()</a:t>
            </a:r>
          </a:p>
          <a:p>
            <a:r>
              <a:rPr lang="es-CO" sz="1800" b="1" dirty="0">
                <a:solidFill>
                  <a:schemeClr val="tx1"/>
                </a:solidFill>
                <a:effectLst>
                  <a:outerShdw blurRad="38100" dist="38100" dir="2700000" algn="tl">
                    <a:srgbClr val="000000">
                      <a:alpha val="43137"/>
                    </a:srgbClr>
                  </a:outerShdw>
                </a:effectLst>
              </a:rPr>
              <a:t>    </a:t>
            </a:r>
            <a:r>
              <a:rPr lang="es-CO" sz="1800" b="1" dirty="0" err="1">
                <a:solidFill>
                  <a:schemeClr val="tx1"/>
                </a:solidFill>
                <a:effectLst>
                  <a:outerShdw blurRad="38100" dist="38100" dir="2700000" algn="tl">
                    <a:srgbClr val="000000">
                      <a:alpha val="43137"/>
                    </a:srgbClr>
                  </a:outerShdw>
                </a:effectLst>
              </a:rPr>
              <a:t>descripcion</a:t>
            </a:r>
            <a:r>
              <a:rPr lang="es-CO" sz="1800" b="1" dirty="0">
                <a:solidFill>
                  <a:schemeClr val="tx1"/>
                </a:solidFill>
                <a:effectLst>
                  <a:outerShdw blurRad="38100" dist="38100" dir="2700000" algn="tl">
                    <a:srgbClr val="000000">
                      <a:alpha val="43137"/>
                    </a:srgbClr>
                  </a:outerShdw>
                </a:effectLst>
              </a:rPr>
              <a:t>=</a:t>
            </a:r>
            <a:r>
              <a:rPr lang="es-CO" sz="1800" b="1" dirty="0" err="1">
                <a:solidFill>
                  <a:schemeClr val="tx1"/>
                </a:solidFill>
                <a:effectLst>
                  <a:outerShdw blurRad="38100" dist="38100" dir="2700000" algn="tl">
                    <a:srgbClr val="000000">
                      <a:alpha val="43137"/>
                    </a:srgbClr>
                  </a:outerShdw>
                </a:effectLst>
              </a:rPr>
              <a:t>TextField</a:t>
            </a:r>
            <a:r>
              <a:rPr lang="es-CO" sz="1800" b="1" dirty="0">
                <a:solidFill>
                  <a:schemeClr val="tx1"/>
                </a:solidFill>
                <a:effectLst>
                  <a:outerShdw blurRad="38100" dist="38100" dir="2700000" algn="tl">
                    <a:srgbClr val="000000">
                      <a:alpha val="43137"/>
                    </a:srgbClr>
                  </a:outerShdw>
                </a:effectLst>
              </a:rPr>
              <a:t>()</a:t>
            </a:r>
          </a:p>
        </p:txBody>
      </p:sp>
      <p:sp>
        <p:nvSpPr>
          <p:cNvPr id="6" name="CuadroTexto 5">
            <a:extLst>
              <a:ext uri="{FF2B5EF4-FFF2-40B4-BE49-F238E27FC236}">
                <a16:creationId xmlns:a16="http://schemas.microsoft.com/office/drawing/2014/main" id="{D141AA64-2B77-F3EC-A704-1F4087CEF22C}"/>
              </a:ext>
            </a:extLst>
          </p:cNvPr>
          <p:cNvSpPr txBox="1"/>
          <p:nvPr/>
        </p:nvSpPr>
        <p:spPr>
          <a:xfrm>
            <a:off x="5085507" y="4194976"/>
            <a:ext cx="672152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marR="0" lvl="0" algn="l" rtl="0">
              <a:lnSpc>
                <a:spcPct val="100000"/>
              </a:lnSpc>
              <a:spcBef>
                <a:spcPts val="0"/>
              </a:spcBef>
              <a:spcAft>
                <a:spcPts val="0"/>
              </a:spcAft>
            </a:defPPr>
            <a:lvl1pPr>
              <a:defRPr b="1">
                <a:solidFill>
                  <a:schemeClr val="accent4"/>
                </a:solidFill>
                <a:effectLst>
                  <a:outerShdw blurRad="38100" dist="38100" dir="2700000" algn="tl">
                    <a:srgbClr val="000000">
                      <a:alpha val="43137"/>
                    </a:srgbClr>
                  </a:outerShdw>
                </a:effectLst>
              </a:defRPr>
            </a:lvl1pPr>
          </a:lstStyle>
          <a:p>
            <a:r>
              <a:rPr lang="es-CO" sz="1800" dirty="0" err="1">
                <a:solidFill>
                  <a:schemeClr val="tx1"/>
                </a:solidFill>
              </a:rPr>
              <a:t>conn.connect</a:t>
            </a:r>
            <a:r>
              <a:rPr lang="es-CO" sz="1800" dirty="0">
                <a:solidFill>
                  <a:schemeClr val="tx1"/>
                </a:solidFill>
              </a:rPr>
              <a:t>()</a:t>
            </a:r>
          </a:p>
        </p:txBody>
      </p:sp>
      <p:sp>
        <p:nvSpPr>
          <p:cNvPr id="9" name="CuadroTexto 8">
            <a:extLst>
              <a:ext uri="{FF2B5EF4-FFF2-40B4-BE49-F238E27FC236}">
                <a16:creationId xmlns:a16="http://schemas.microsoft.com/office/drawing/2014/main" id="{9DC70EF4-F308-C94E-4AE7-B1FEC22935FB}"/>
              </a:ext>
            </a:extLst>
          </p:cNvPr>
          <p:cNvSpPr txBox="1"/>
          <p:nvPr/>
        </p:nvSpPr>
        <p:spPr>
          <a:xfrm>
            <a:off x="5085507" y="3807393"/>
            <a:ext cx="6721522" cy="338554"/>
          </a:xfrm>
          <a:prstGeom prst="rect">
            <a:avLst/>
          </a:prstGeom>
          <a:noFill/>
        </p:spPr>
        <p:txBody>
          <a:bodyPr wrap="square">
            <a:spAutoFit/>
          </a:bodyPr>
          <a:lstStyle/>
          <a:p>
            <a:r>
              <a:rPr lang="es-CO" sz="1600" b="1" i="0" dirty="0">
                <a:solidFill>
                  <a:srgbClr val="000000"/>
                </a:solidFill>
                <a:effectLst/>
                <a:latin typeface="+mn-lt"/>
              </a:rPr>
              <a:t>Conectar a la base de datos</a:t>
            </a:r>
            <a:endParaRPr lang="es-CO" sz="1600" b="1" dirty="0">
              <a:latin typeface="+mn-lt"/>
            </a:endParaRPr>
          </a:p>
        </p:txBody>
      </p:sp>
    </p:spTree>
    <p:extLst>
      <p:ext uri="{BB962C8B-B14F-4D97-AF65-F5344CB8AC3E}">
        <p14:creationId xmlns:p14="http://schemas.microsoft.com/office/powerpoint/2010/main" val="953501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7" name="CuadroTexto 6">
            <a:extLst>
              <a:ext uri="{FF2B5EF4-FFF2-40B4-BE49-F238E27FC236}">
                <a16:creationId xmlns:a16="http://schemas.microsoft.com/office/drawing/2014/main" id="{EEF75930-40DA-FA2C-88BF-2F9BE9924B87}"/>
              </a:ext>
            </a:extLst>
          </p:cNvPr>
          <p:cNvSpPr txBox="1"/>
          <p:nvPr/>
        </p:nvSpPr>
        <p:spPr>
          <a:xfrm>
            <a:off x="199608" y="1495254"/>
            <a:ext cx="6721522" cy="369332"/>
          </a:xfrm>
          <a:prstGeom prst="rect">
            <a:avLst/>
          </a:prstGeom>
          <a:noFill/>
        </p:spPr>
        <p:txBody>
          <a:bodyPr wrap="square">
            <a:spAutoFit/>
          </a:bodyPr>
          <a:lstStyle/>
          <a:p>
            <a:r>
              <a:rPr lang="es-CO" sz="1800" b="1" i="0" dirty="0">
                <a:solidFill>
                  <a:srgbClr val="000000"/>
                </a:solidFill>
                <a:effectLst>
                  <a:outerShdw blurRad="38100" dist="38100" dir="2700000" algn="tl">
                    <a:srgbClr val="000000">
                      <a:alpha val="43137"/>
                    </a:srgbClr>
                  </a:outerShdw>
                </a:effectLst>
                <a:latin typeface="+mn-lt"/>
              </a:rPr>
              <a:t>Seleccionar todos los registros</a:t>
            </a:r>
            <a:r>
              <a:rPr lang="es-CO" b="1" dirty="0">
                <a:effectLst>
                  <a:outerShdw blurRad="38100" dist="38100" dir="2700000" algn="tl">
                    <a:srgbClr val="000000">
                      <a:alpha val="43137"/>
                    </a:srgbClr>
                  </a:outerShdw>
                </a:effectLst>
                <a:latin typeface="+mn-lt"/>
              </a:rPr>
              <a:t> </a:t>
            </a:r>
          </a:p>
        </p:txBody>
      </p:sp>
      <p:pic>
        <p:nvPicPr>
          <p:cNvPr id="16" name="Imagen 15">
            <a:extLst>
              <a:ext uri="{FF2B5EF4-FFF2-40B4-BE49-F238E27FC236}">
                <a16:creationId xmlns:a16="http://schemas.microsoft.com/office/drawing/2014/main" id="{EF934D36-9357-A06E-E808-7A2A3F71DECB}"/>
              </a:ext>
            </a:extLst>
          </p:cNvPr>
          <p:cNvPicPr>
            <a:picLocks noChangeAspect="1"/>
          </p:cNvPicPr>
          <p:nvPr/>
        </p:nvPicPr>
        <p:blipFill>
          <a:blip r:embed="rId3"/>
          <a:stretch>
            <a:fillRect/>
          </a:stretch>
        </p:blipFill>
        <p:spPr>
          <a:xfrm>
            <a:off x="9947234" y="2411177"/>
            <a:ext cx="2045158" cy="1017823"/>
          </a:xfrm>
          <a:prstGeom prst="rect">
            <a:avLst/>
          </a:prstGeom>
        </p:spPr>
      </p:pic>
      <p:pic>
        <p:nvPicPr>
          <p:cNvPr id="19" name="Imagen 18">
            <a:extLst>
              <a:ext uri="{FF2B5EF4-FFF2-40B4-BE49-F238E27FC236}">
                <a16:creationId xmlns:a16="http://schemas.microsoft.com/office/drawing/2014/main" id="{E302416D-A1C8-077E-D137-BA1DCF88D17F}"/>
              </a:ext>
            </a:extLst>
          </p:cNvPr>
          <p:cNvPicPr>
            <a:picLocks noChangeAspect="1"/>
          </p:cNvPicPr>
          <p:nvPr/>
        </p:nvPicPr>
        <p:blipFill>
          <a:blip r:embed="rId4"/>
          <a:stretch>
            <a:fillRect/>
          </a:stretch>
        </p:blipFill>
        <p:spPr>
          <a:xfrm>
            <a:off x="9947234" y="3802836"/>
            <a:ext cx="2067213" cy="1457528"/>
          </a:xfrm>
          <a:prstGeom prst="rect">
            <a:avLst/>
          </a:prstGeom>
        </p:spPr>
      </p:pic>
      <p:sp>
        <p:nvSpPr>
          <p:cNvPr id="5" name="CuadroTexto 4">
            <a:extLst>
              <a:ext uri="{FF2B5EF4-FFF2-40B4-BE49-F238E27FC236}">
                <a16:creationId xmlns:a16="http://schemas.microsoft.com/office/drawing/2014/main" id="{908DEE9C-EDAE-6EA4-1418-2FD65E3730BF}"/>
              </a:ext>
            </a:extLst>
          </p:cNvPr>
          <p:cNvSpPr txBox="1"/>
          <p:nvPr/>
        </p:nvSpPr>
        <p:spPr>
          <a:xfrm>
            <a:off x="299413" y="1835054"/>
            <a:ext cx="8455202" cy="83099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600" b="1" dirty="0">
                <a:solidFill>
                  <a:schemeClr val="tx1"/>
                </a:solidFill>
                <a:effectLst>
                  <a:outerShdw blurRad="38100" dist="38100" dir="2700000" algn="tl">
                    <a:srgbClr val="000000">
                      <a:alpha val="43137"/>
                    </a:srgbClr>
                  </a:outerShdw>
                </a:effectLst>
              </a:rPr>
              <a:t>a=</a:t>
            </a:r>
            <a:r>
              <a:rPr lang="es-CO" sz="1600" b="1" dirty="0" err="1">
                <a:solidFill>
                  <a:schemeClr val="tx1"/>
                </a:solidFill>
                <a:effectLst>
                  <a:outerShdw blurRad="38100" dist="38100" dir="2700000" algn="tl">
                    <a:srgbClr val="000000">
                      <a:alpha val="43137"/>
                    </a:srgbClr>
                  </a:outerShdw>
                </a:effectLst>
              </a:rPr>
              <a:t>categoria.select</a:t>
            </a:r>
            <a:r>
              <a:rPr lang="es-CO" sz="1600" b="1" dirty="0">
                <a:solidFill>
                  <a:schemeClr val="tx1"/>
                </a:solidFill>
                <a:effectLst>
                  <a:outerShdw blurRad="38100" dist="38100" dir="2700000" algn="tl">
                    <a:srgbClr val="000000">
                      <a:alpha val="43137"/>
                    </a:srgbClr>
                  </a:outerShdw>
                </a:effectLst>
              </a:rPr>
              <a:t>()</a:t>
            </a:r>
          </a:p>
          <a:p>
            <a:r>
              <a:rPr lang="es-CO" sz="1600" b="1" dirty="0" err="1">
                <a:solidFill>
                  <a:schemeClr val="tx1"/>
                </a:solidFill>
                <a:effectLst>
                  <a:outerShdw blurRad="38100" dist="38100" dir="2700000" algn="tl">
                    <a:srgbClr val="000000">
                      <a:alpha val="43137"/>
                    </a:srgbClr>
                  </a:outerShdw>
                </a:effectLst>
              </a:rPr>
              <a:t>for</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zz</a:t>
            </a:r>
            <a:r>
              <a:rPr lang="es-CO" sz="1600" b="1" dirty="0">
                <a:solidFill>
                  <a:schemeClr val="tx1"/>
                </a:solidFill>
                <a:effectLst>
                  <a:outerShdw blurRad="38100" dist="38100" dir="2700000" algn="tl">
                    <a:srgbClr val="000000">
                      <a:alpha val="43137"/>
                    </a:srgbClr>
                  </a:outerShdw>
                </a:effectLst>
              </a:rPr>
              <a:t> in a:</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print</a:t>
            </a:r>
            <a:r>
              <a:rPr lang="es-CO" sz="1600" b="1" dirty="0">
                <a:solidFill>
                  <a:schemeClr val="tx1"/>
                </a:solidFill>
                <a:effectLst>
                  <a:outerShdw blurRad="38100" dist="38100" dir="2700000" algn="tl">
                    <a:srgbClr val="000000">
                      <a:alpha val="43137"/>
                    </a:srgbClr>
                  </a:outerShdw>
                </a:effectLst>
              </a:rPr>
              <a:t>(zz.</a:t>
            </a:r>
            <a:r>
              <a:rPr lang="es-CO" sz="1600" b="1" dirty="0" err="1">
                <a:solidFill>
                  <a:schemeClr val="tx1"/>
                </a:solidFill>
                <a:effectLst>
                  <a:outerShdw blurRad="38100" dist="38100" dir="2700000" algn="tl">
                    <a:srgbClr val="000000">
                      <a:alpha val="43137"/>
                    </a:srgbClr>
                  </a:outerShdw>
                </a:effectLst>
              </a:rPr>
              <a:t>idcategoria</a:t>
            </a:r>
            <a:r>
              <a:rPr lang="es-CO" sz="1600" b="1" dirty="0">
                <a:solidFill>
                  <a:schemeClr val="tx1"/>
                </a:solidFill>
                <a:effectLst>
                  <a:outerShdw blurRad="38100" dist="38100" dir="2700000" algn="tl">
                    <a:srgbClr val="000000">
                      <a:alpha val="43137"/>
                    </a:srgbClr>
                  </a:outerShdw>
                </a:effectLst>
              </a:rPr>
              <a:t>,'|',zz.</a:t>
            </a:r>
            <a:r>
              <a:rPr lang="es-CO" sz="1600" b="1" dirty="0" err="1">
                <a:solidFill>
                  <a:schemeClr val="tx1"/>
                </a:solidFill>
                <a:effectLst>
                  <a:outerShdw blurRad="38100" dist="38100" dir="2700000" algn="tl">
                    <a:srgbClr val="000000">
                      <a:alpha val="43137"/>
                    </a:srgbClr>
                  </a:outerShdw>
                </a:effectLst>
              </a:rPr>
              <a:t>nombrecategoria</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zz.descripcion</a:t>
            </a:r>
            <a:r>
              <a:rPr lang="es-CO" sz="1600" b="1" dirty="0">
                <a:solidFill>
                  <a:schemeClr val="tx1"/>
                </a:solidFill>
                <a:effectLst>
                  <a:outerShdw blurRad="38100" dist="38100" dir="2700000" algn="tl">
                    <a:srgbClr val="000000">
                      <a:alpha val="43137"/>
                    </a:srgbClr>
                  </a:outerShdw>
                </a:effectLst>
              </a:rPr>
              <a:t>)</a:t>
            </a:r>
          </a:p>
        </p:txBody>
      </p:sp>
      <p:pic>
        <p:nvPicPr>
          <p:cNvPr id="9" name="Imagen 8">
            <a:extLst>
              <a:ext uri="{FF2B5EF4-FFF2-40B4-BE49-F238E27FC236}">
                <a16:creationId xmlns:a16="http://schemas.microsoft.com/office/drawing/2014/main" id="{8D0069DF-F982-18FC-63A9-BEC0F7E97559}"/>
              </a:ext>
            </a:extLst>
          </p:cNvPr>
          <p:cNvPicPr>
            <a:picLocks noChangeAspect="1"/>
          </p:cNvPicPr>
          <p:nvPr/>
        </p:nvPicPr>
        <p:blipFill>
          <a:blip r:embed="rId5"/>
          <a:stretch>
            <a:fillRect/>
          </a:stretch>
        </p:blipFill>
        <p:spPr>
          <a:xfrm>
            <a:off x="233747" y="2810100"/>
            <a:ext cx="8455203" cy="1980263"/>
          </a:xfrm>
          <a:prstGeom prst="rect">
            <a:avLst/>
          </a:prstGeom>
        </p:spPr>
      </p:pic>
    </p:spTree>
    <p:extLst>
      <p:ext uri="{BB962C8B-B14F-4D97-AF65-F5344CB8AC3E}">
        <p14:creationId xmlns:p14="http://schemas.microsoft.com/office/powerpoint/2010/main" val="2423710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err="1">
                <a:solidFill>
                  <a:schemeClr val="lt1"/>
                </a:solidFill>
                <a:latin typeface="Work Sans Medium"/>
                <a:ea typeface="Work Sans Medium"/>
                <a:cs typeface="Work Sans Medium"/>
                <a:sym typeface="Work Sans Medium"/>
              </a:rPr>
              <a:t>Object</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Relational</a:t>
            </a:r>
            <a:r>
              <a:rPr lang="es-ES" sz="3200" dirty="0">
                <a:solidFill>
                  <a:schemeClr val="lt1"/>
                </a:solidFill>
                <a:latin typeface="Work Sans Medium"/>
                <a:ea typeface="Work Sans Medium"/>
                <a:cs typeface="Work Sans Medium"/>
                <a:sym typeface="Work Sans Medium"/>
              </a:rPr>
              <a:t> </a:t>
            </a:r>
            <a:r>
              <a:rPr lang="es-ES" sz="3200" dirty="0" err="1">
                <a:solidFill>
                  <a:schemeClr val="lt1"/>
                </a:solidFill>
                <a:latin typeface="Work Sans Medium"/>
                <a:ea typeface="Work Sans Medium"/>
                <a:cs typeface="Work Sans Medium"/>
                <a:sym typeface="Work Sans Medium"/>
              </a:rPr>
              <a:t>Mapping</a:t>
            </a:r>
            <a:r>
              <a:rPr lang="es-ES" sz="3200" dirty="0">
                <a:solidFill>
                  <a:schemeClr val="lt1"/>
                </a:solidFill>
                <a:latin typeface="Work Sans Medium"/>
                <a:ea typeface="Work Sans Medium"/>
                <a:cs typeface="Work Sans Medium"/>
                <a:sym typeface="Work Sans Medium"/>
              </a:rPr>
              <a:t> (ORM)</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7" name="CuadroTexto 6">
            <a:extLst>
              <a:ext uri="{FF2B5EF4-FFF2-40B4-BE49-F238E27FC236}">
                <a16:creationId xmlns:a16="http://schemas.microsoft.com/office/drawing/2014/main" id="{EEF75930-40DA-FA2C-88BF-2F9BE9924B87}"/>
              </a:ext>
            </a:extLst>
          </p:cNvPr>
          <p:cNvSpPr txBox="1"/>
          <p:nvPr/>
        </p:nvSpPr>
        <p:spPr>
          <a:xfrm>
            <a:off x="199608" y="1577142"/>
            <a:ext cx="6721522" cy="369332"/>
          </a:xfrm>
          <a:prstGeom prst="rect">
            <a:avLst/>
          </a:prstGeom>
          <a:noFill/>
        </p:spPr>
        <p:txBody>
          <a:bodyPr wrap="square">
            <a:spAutoFit/>
          </a:bodyPr>
          <a:lstStyle/>
          <a:p>
            <a:r>
              <a:rPr lang="es-CO" sz="1800" b="1" i="0" dirty="0">
                <a:solidFill>
                  <a:srgbClr val="000000"/>
                </a:solidFill>
                <a:effectLst>
                  <a:outerShdw blurRad="38100" dist="38100" dir="2700000" algn="tl">
                    <a:srgbClr val="000000">
                      <a:alpha val="43137"/>
                    </a:srgbClr>
                  </a:outerShdw>
                </a:effectLst>
                <a:latin typeface="+mn-lt"/>
              </a:rPr>
              <a:t>Seleccionar un registro</a:t>
            </a:r>
            <a:r>
              <a:rPr lang="es-CO" b="1" dirty="0">
                <a:effectLst>
                  <a:outerShdw blurRad="38100" dist="38100" dir="2700000" algn="tl">
                    <a:srgbClr val="000000">
                      <a:alpha val="43137"/>
                    </a:srgbClr>
                  </a:outerShdw>
                </a:effectLst>
                <a:latin typeface="+mn-lt"/>
              </a:rPr>
              <a:t> </a:t>
            </a:r>
          </a:p>
        </p:txBody>
      </p:sp>
      <p:pic>
        <p:nvPicPr>
          <p:cNvPr id="16" name="Imagen 15">
            <a:extLst>
              <a:ext uri="{FF2B5EF4-FFF2-40B4-BE49-F238E27FC236}">
                <a16:creationId xmlns:a16="http://schemas.microsoft.com/office/drawing/2014/main" id="{EF934D36-9357-A06E-E808-7A2A3F71DECB}"/>
              </a:ext>
            </a:extLst>
          </p:cNvPr>
          <p:cNvPicPr>
            <a:picLocks noChangeAspect="1"/>
          </p:cNvPicPr>
          <p:nvPr/>
        </p:nvPicPr>
        <p:blipFill>
          <a:blip r:embed="rId3"/>
          <a:stretch>
            <a:fillRect/>
          </a:stretch>
        </p:blipFill>
        <p:spPr>
          <a:xfrm>
            <a:off x="9947234" y="2411177"/>
            <a:ext cx="2045158" cy="1017823"/>
          </a:xfrm>
          <a:prstGeom prst="rect">
            <a:avLst/>
          </a:prstGeom>
        </p:spPr>
      </p:pic>
      <p:pic>
        <p:nvPicPr>
          <p:cNvPr id="19" name="Imagen 18">
            <a:extLst>
              <a:ext uri="{FF2B5EF4-FFF2-40B4-BE49-F238E27FC236}">
                <a16:creationId xmlns:a16="http://schemas.microsoft.com/office/drawing/2014/main" id="{E302416D-A1C8-077E-D137-BA1DCF88D17F}"/>
              </a:ext>
            </a:extLst>
          </p:cNvPr>
          <p:cNvPicPr>
            <a:picLocks noChangeAspect="1"/>
          </p:cNvPicPr>
          <p:nvPr/>
        </p:nvPicPr>
        <p:blipFill>
          <a:blip r:embed="rId4"/>
          <a:stretch>
            <a:fillRect/>
          </a:stretch>
        </p:blipFill>
        <p:spPr>
          <a:xfrm>
            <a:off x="9947234" y="3802836"/>
            <a:ext cx="2067213" cy="1457528"/>
          </a:xfrm>
          <a:prstGeom prst="rect">
            <a:avLst/>
          </a:prstGeom>
        </p:spPr>
      </p:pic>
      <p:sp>
        <p:nvSpPr>
          <p:cNvPr id="5" name="CuadroTexto 4">
            <a:extLst>
              <a:ext uri="{FF2B5EF4-FFF2-40B4-BE49-F238E27FC236}">
                <a16:creationId xmlns:a16="http://schemas.microsoft.com/office/drawing/2014/main" id="{908DEE9C-EDAE-6EA4-1418-2FD65E3730BF}"/>
              </a:ext>
            </a:extLst>
          </p:cNvPr>
          <p:cNvSpPr txBox="1"/>
          <p:nvPr/>
        </p:nvSpPr>
        <p:spPr>
          <a:xfrm>
            <a:off x="299413" y="1985182"/>
            <a:ext cx="8455202" cy="646331"/>
          </a:xfrm>
          <a:prstGeom prst="rect">
            <a:avLst/>
          </a:prstGeom>
          <a:solidFill>
            <a:schemeClr val="tx1"/>
          </a:solidFill>
        </p:spPr>
        <p:txBody>
          <a:bodyPr wrap="square">
            <a:spAutoFit/>
          </a:bodyPr>
          <a:lstStyle/>
          <a:p>
            <a:r>
              <a:rPr lang="es-CO" sz="1800" b="1" dirty="0">
                <a:solidFill>
                  <a:schemeClr val="accent4"/>
                </a:solidFill>
                <a:effectLst>
                  <a:outerShdw blurRad="38100" dist="38100" dir="2700000" algn="tl">
                    <a:srgbClr val="000000">
                      <a:alpha val="43137"/>
                    </a:srgbClr>
                  </a:outerShdw>
                </a:effectLst>
              </a:rPr>
              <a:t>a=</a:t>
            </a:r>
            <a:r>
              <a:rPr lang="es-CO" sz="1800" b="1" dirty="0" err="1">
                <a:solidFill>
                  <a:schemeClr val="accent4"/>
                </a:solidFill>
                <a:effectLst>
                  <a:outerShdw blurRad="38100" dist="38100" dir="2700000" algn="tl">
                    <a:srgbClr val="000000">
                      <a:alpha val="43137"/>
                    </a:srgbClr>
                  </a:outerShdw>
                </a:effectLst>
              </a:rPr>
              <a:t>categoria.select</a:t>
            </a:r>
            <a:r>
              <a:rPr lang="es-CO" sz="1800" b="1" dirty="0">
                <a:solidFill>
                  <a:schemeClr val="accent4"/>
                </a:solidFill>
                <a:effectLst>
                  <a:outerShdw blurRad="38100" dist="38100" dir="2700000" algn="tl">
                    <a:srgbClr val="000000">
                      <a:alpha val="43137"/>
                    </a:srgbClr>
                  </a:outerShdw>
                </a:effectLst>
              </a:rPr>
              <a:t>().</a:t>
            </a:r>
            <a:r>
              <a:rPr lang="es-CO" sz="1800" b="1" dirty="0" err="1">
                <a:solidFill>
                  <a:schemeClr val="accent4"/>
                </a:solidFill>
                <a:effectLst>
                  <a:outerShdw blurRad="38100" dist="38100" dir="2700000" algn="tl">
                    <a:srgbClr val="000000">
                      <a:alpha val="43137"/>
                    </a:srgbClr>
                  </a:outerShdw>
                </a:effectLst>
              </a:rPr>
              <a:t>where</a:t>
            </a:r>
            <a:r>
              <a:rPr lang="es-CO" sz="1800" b="1" dirty="0">
                <a:solidFill>
                  <a:schemeClr val="accent4"/>
                </a:solidFill>
                <a:effectLst>
                  <a:outerShdw blurRad="38100" dist="38100" dir="2700000" algn="tl">
                    <a:srgbClr val="000000">
                      <a:alpha val="43137"/>
                    </a:srgbClr>
                  </a:outerShdw>
                </a:effectLst>
              </a:rPr>
              <a:t>(</a:t>
            </a:r>
            <a:r>
              <a:rPr lang="es-CO" sz="1800" b="1" dirty="0" err="1">
                <a:solidFill>
                  <a:schemeClr val="accent4"/>
                </a:solidFill>
                <a:effectLst>
                  <a:outerShdw blurRad="38100" dist="38100" dir="2700000" algn="tl">
                    <a:srgbClr val="000000">
                      <a:alpha val="43137"/>
                    </a:srgbClr>
                  </a:outerShdw>
                </a:effectLst>
              </a:rPr>
              <a:t>categoria.idcategoria</a:t>
            </a:r>
            <a:r>
              <a:rPr lang="es-CO" sz="1800" b="1" dirty="0">
                <a:solidFill>
                  <a:schemeClr val="accent4"/>
                </a:solidFill>
                <a:effectLst>
                  <a:outerShdw blurRad="38100" dist="38100" dir="2700000" algn="tl">
                    <a:srgbClr val="000000">
                      <a:alpha val="43137"/>
                    </a:srgbClr>
                  </a:outerShdw>
                </a:effectLst>
              </a:rPr>
              <a:t>==5).</a:t>
            </a:r>
            <a:r>
              <a:rPr lang="es-CO" sz="1800" b="1" dirty="0" err="1">
                <a:solidFill>
                  <a:schemeClr val="accent4"/>
                </a:solidFill>
                <a:effectLst>
                  <a:outerShdw blurRad="38100" dist="38100" dir="2700000" algn="tl">
                    <a:srgbClr val="000000">
                      <a:alpha val="43137"/>
                    </a:srgbClr>
                  </a:outerShdw>
                </a:effectLst>
              </a:rPr>
              <a:t>get</a:t>
            </a:r>
            <a:r>
              <a:rPr lang="es-CO" sz="1800" b="1" dirty="0">
                <a:solidFill>
                  <a:schemeClr val="accent4"/>
                </a:solidFill>
                <a:effectLst>
                  <a:outerShdw blurRad="38100" dist="38100" dir="2700000" algn="tl">
                    <a:srgbClr val="000000">
                      <a:alpha val="43137"/>
                    </a:srgbClr>
                  </a:outerShdw>
                </a:effectLst>
              </a:rPr>
              <a:t>()</a:t>
            </a:r>
          </a:p>
          <a:p>
            <a:r>
              <a:rPr lang="es-CO" sz="1800" b="1" dirty="0" err="1">
                <a:solidFill>
                  <a:schemeClr val="accent4"/>
                </a:solidFill>
                <a:effectLst>
                  <a:outerShdw blurRad="38100" dist="38100" dir="2700000" algn="tl">
                    <a:srgbClr val="000000">
                      <a:alpha val="43137"/>
                    </a:srgbClr>
                  </a:outerShdw>
                </a:effectLst>
              </a:rPr>
              <a:t>print</a:t>
            </a:r>
            <a:r>
              <a:rPr lang="es-CO" sz="1800" b="1" dirty="0">
                <a:solidFill>
                  <a:schemeClr val="accent4"/>
                </a:solidFill>
                <a:effectLst>
                  <a:outerShdw blurRad="38100" dist="38100" dir="2700000" algn="tl">
                    <a:srgbClr val="000000">
                      <a:alpha val="43137"/>
                    </a:srgbClr>
                  </a:outerShdw>
                </a:effectLst>
              </a:rPr>
              <a:t>(a.</a:t>
            </a:r>
            <a:r>
              <a:rPr lang="es-CO" sz="1800" b="1" dirty="0" err="1">
                <a:solidFill>
                  <a:schemeClr val="accent4"/>
                </a:solidFill>
                <a:effectLst>
                  <a:outerShdw blurRad="38100" dist="38100" dir="2700000" algn="tl">
                    <a:srgbClr val="000000">
                      <a:alpha val="43137"/>
                    </a:srgbClr>
                  </a:outerShdw>
                </a:effectLst>
              </a:rPr>
              <a:t>nombrecategoria</a:t>
            </a:r>
            <a:r>
              <a:rPr lang="es-CO" sz="1800" b="1" dirty="0">
                <a:solidFill>
                  <a:schemeClr val="accent4"/>
                </a:solidFill>
                <a:effectLst>
                  <a:outerShdw blurRad="38100" dist="38100" dir="2700000" algn="tl">
                    <a:srgbClr val="000000">
                      <a:alpha val="43137"/>
                    </a:srgbClr>
                  </a:outerShdw>
                </a:effectLst>
              </a:rPr>
              <a:t>,'|',</a:t>
            </a:r>
            <a:r>
              <a:rPr lang="es-CO" sz="1800" b="1" dirty="0" err="1">
                <a:solidFill>
                  <a:schemeClr val="accent4"/>
                </a:solidFill>
                <a:effectLst>
                  <a:outerShdw blurRad="38100" dist="38100" dir="2700000" algn="tl">
                    <a:srgbClr val="000000">
                      <a:alpha val="43137"/>
                    </a:srgbClr>
                  </a:outerShdw>
                </a:effectLst>
              </a:rPr>
              <a:t>a.descripcion</a:t>
            </a:r>
            <a:r>
              <a:rPr lang="es-CO" sz="1800" b="1" dirty="0">
                <a:solidFill>
                  <a:schemeClr val="accent4"/>
                </a:solidFill>
                <a:effectLst>
                  <a:outerShdw blurRad="38100" dist="38100" dir="2700000" algn="tl">
                    <a:srgbClr val="000000">
                      <a:alpha val="43137"/>
                    </a:srgbClr>
                  </a:outerShdw>
                </a:effectLst>
              </a:rPr>
              <a:t>)</a:t>
            </a:r>
          </a:p>
        </p:txBody>
      </p:sp>
      <p:sp>
        <p:nvSpPr>
          <p:cNvPr id="4" name="CuadroTexto 3">
            <a:extLst>
              <a:ext uri="{FF2B5EF4-FFF2-40B4-BE49-F238E27FC236}">
                <a16:creationId xmlns:a16="http://schemas.microsoft.com/office/drawing/2014/main" id="{536F0A37-D8DC-7B60-970D-CDCA686F5F8A}"/>
              </a:ext>
            </a:extLst>
          </p:cNvPr>
          <p:cNvSpPr txBox="1"/>
          <p:nvPr/>
        </p:nvSpPr>
        <p:spPr>
          <a:xfrm>
            <a:off x="299413" y="2739701"/>
            <a:ext cx="6721522" cy="369332"/>
          </a:xfrm>
          <a:prstGeom prst="rect">
            <a:avLst/>
          </a:prstGeom>
          <a:noFill/>
        </p:spPr>
        <p:txBody>
          <a:bodyPr wrap="square">
            <a:spAutoFit/>
          </a:bodyPr>
          <a:lstStyle/>
          <a:p>
            <a:r>
              <a:rPr lang="es-CO" sz="1800" b="1" dirty="0">
                <a:solidFill>
                  <a:srgbClr val="FF0000"/>
                </a:solidFill>
              </a:rPr>
              <a:t>Lácteos | Quesos</a:t>
            </a:r>
          </a:p>
        </p:txBody>
      </p:sp>
      <p:sp>
        <p:nvSpPr>
          <p:cNvPr id="6" name="CuadroTexto 5">
            <a:extLst>
              <a:ext uri="{FF2B5EF4-FFF2-40B4-BE49-F238E27FC236}">
                <a16:creationId xmlns:a16="http://schemas.microsoft.com/office/drawing/2014/main" id="{E7C6AD90-214E-6BE5-518D-578CB61BA847}"/>
              </a:ext>
            </a:extLst>
          </p:cNvPr>
          <p:cNvSpPr txBox="1"/>
          <p:nvPr/>
        </p:nvSpPr>
        <p:spPr>
          <a:xfrm>
            <a:off x="299413" y="3150823"/>
            <a:ext cx="6721522" cy="369332"/>
          </a:xfrm>
          <a:prstGeom prst="rect">
            <a:avLst/>
          </a:prstGeom>
          <a:noFill/>
        </p:spPr>
        <p:txBody>
          <a:bodyPr wrap="square">
            <a:spAutoFit/>
          </a:bodyPr>
          <a:lstStyle/>
          <a:p>
            <a:r>
              <a:rPr lang="es-CO" sz="1800" b="1" i="0" dirty="0">
                <a:solidFill>
                  <a:srgbClr val="000000"/>
                </a:solidFill>
                <a:effectLst>
                  <a:outerShdw blurRad="38100" dist="38100" dir="2700000" algn="tl">
                    <a:srgbClr val="000000">
                      <a:alpha val="43137"/>
                    </a:srgbClr>
                  </a:outerShdw>
                </a:effectLst>
                <a:latin typeface="+mn-lt"/>
              </a:rPr>
              <a:t>Crear un registro</a:t>
            </a:r>
            <a:r>
              <a:rPr lang="es-CO" b="1" dirty="0">
                <a:effectLst>
                  <a:outerShdw blurRad="38100" dist="38100" dir="2700000" algn="tl">
                    <a:srgbClr val="000000">
                      <a:alpha val="43137"/>
                    </a:srgbClr>
                  </a:outerShdw>
                </a:effectLst>
                <a:latin typeface="+mn-lt"/>
              </a:rPr>
              <a:t> </a:t>
            </a:r>
          </a:p>
        </p:txBody>
      </p:sp>
      <p:sp>
        <p:nvSpPr>
          <p:cNvPr id="8" name="CuadroTexto 7">
            <a:extLst>
              <a:ext uri="{FF2B5EF4-FFF2-40B4-BE49-F238E27FC236}">
                <a16:creationId xmlns:a16="http://schemas.microsoft.com/office/drawing/2014/main" id="{F8AE77AC-44FF-3D77-FDA6-4A97F15FE214}"/>
              </a:ext>
            </a:extLst>
          </p:cNvPr>
          <p:cNvSpPr txBox="1"/>
          <p:nvPr/>
        </p:nvSpPr>
        <p:spPr>
          <a:xfrm>
            <a:off x="399218" y="3615526"/>
            <a:ext cx="8455202" cy="369332"/>
          </a:xfrm>
          <a:prstGeom prst="rect">
            <a:avLst/>
          </a:prstGeom>
          <a:solidFill>
            <a:schemeClr val="tx1"/>
          </a:solidFill>
        </p:spPr>
        <p:txBody>
          <a:bodyPr wrap="square">
            <a:spAutoFit/>
          </a:bodyPr>
          <a:lstStyle/>
          <a:p>
            <a:r>
              <a:rPr lang="es-CO" sz="1800" b="1" dirty="0" err="1">
                <a:solidFill>
                  <a:schemeClr val="accent4"/>
                </a:solidFill>
                <a:effectLst>
                  <a:outerShdw blurRad="38100" dist="38100" dir="2700000" algn="tl">
                    <a:srgbClr val="000000">
                      <a:alpha val="43137"/>
                    </a:srgbClr>
                  </a:outerShdw>
                </a:effectLst>
              </a:rPr>
              <a:t>categoria.create</a:t>
            </a:r>
            <a:r>
              <a:rPr lang="es-CO" sz="1800" b="1" dirty="0">
                <a:solidFill>
                  <a:schemeClr val="accent4"/>
                </a:solidFill>
                <a:effectLst>
                  <a:outerShdw blurRad="38100" dist="38100" dir="2700000" algn="tl">
                    <a:srgbClr val="000000">
                      <a:alpha val="43137"/>
                    </a:srgbClr>
                  </a:outerShdw>
                </a:effectLst>
              </a:rPr>
              <a:t>(</a:t>
            </a:r>
            <a:r>
              <a:rPr lang="es-CO" sz="1800" b="1" dirty="0" err="1">
                <a:solidFill>
                  <a:schemeClr val="accent4"/>
                </a:solidFill>
                <a:effectLst>
                  <a:outerShdw blurRad="38100" dist="38100" dir="2700000" algn="tl">
                    <a:srgbClr val="000000">
                      <a:alpha val="43137"/>
                    </a:srgbClr>
                  </a:outerShdw>
                </a:effectLst>
              </a:rPr>
              <a:t>nombrecategoria</a:t>
            </a:r>
            <a:r>
              <a:rPr lang="es-CO" sz="1800" b="1" dirty="0">
                <a:solidFill>
                  <a:schemeClr val="accent4"/>
                </a:solidFill>
                <a:effectLst>
                  <a:outerShdw blurRad="38100" dist="38100" dir="2700000" algn="tl">
                    <a:srgbClr val="000000">
                      <a:alpha val="43137"/>
                    </a:srgbClr>
                  </a:outerShdw>
                </a:effectLst>
              </a:rPr>
              <a:t>='Empanadas',</a:t>
            </a:r>
            <a:r>
              <a:rPr lang="es-CO" sz="1800" b="1" dirty="0" err="1">
                <a:solidFill>
                  <a:schemeClr val="accent4"/>
                </a:solidFill>
                <a:effectLst>
                  <a:outerShdw blurRad="38100" dist="38100" dir="2700000" algn="tl">
                    <a:srgbClr val="000000">
                      <a:alpha val="43137"/>
                    </a:srgbClr>
                  </a:outerShdw>
                </a:effectLst>
              </a:rPr>
              <a:t>descripcion</a:t>
            </a:r>
            <a:r>
              <a:rPr lang="es-CO" sz="1800" b="1" dirty="0">
                <a:solidFill>
                  <a:schemeClr val="accent4"/>
                </a:solidFill>
                <a:effectLst>
                  <a:outerShdw blurRad="38100" dist="38100" dir="2700000" algn="tl">
                    <a:srgbClr val="000000">
                      <a:alpha val="43137"/>
                    </a:srgbClr>
                  </a:outerShdw>
                </a:effectLst>
              </a:rPr>
              <a:t>='Horneadas')</a:t>
            </a:r>
          </a:p>
        </p:txBody>
      </p:sp>
      <p:sp>
        <p:nvSpPr>
          <p:cNvPr id="10" name="CuadroTexto 9">
            <a:extLst>
              <a:ext uri="{FF2B5EF4-FFF2-40B4-BE49-F238E27FC236}">
                <a16:creationId xmlns:a16="http://schemas.microsoft.com/office/drawing/2014/main" id="{AF3906F1-3C10-8D0E-CB15-52F5F52FAC89}"/>
              </a:ext>
            </a:extLst>
          </p:cNvPr>
          <p:cNvSpPr txBox="1"/>
          <p:nvPr/>
        </p:nvSpPr>
        <p:spPr>
          <a:xfrm>
            <a:off x="299413" y="4039465"/>
            <a:ext cx="6721522" cy="369332"/>
          </a:xfrm>
          <a:prstGeom prst="rect">
            <a:avLst/>
          </a:prstGeom>
          <a:noFill/>
        </p:spPr>
        <p:txBody>
          <a:bodyPr wrap="square">
            <a:spAutoFit/>
          </a:bodyPr>
          <a:lstStyle/>
          <a:p>
            <a:r>
              <a:rPr lang="es-CO" sz="1800" b="1" i="0" dirty="0">
                <a:solidFill>
                  <a:srgbClr val="000000"/>
                </a:solidFill>
                <a:effectLst>
                  <a:outerShdw blurRad="38100" dist="38100" dir="2700000" algn="tl">
                    <a:srgbClr val="000000">
                      <a:alpha val="43137"/>
                    </a:srgbClr>
                  </a:outerShdw>
                </a:effectLst>
                <a:latin typeface="+mn-lt"/>
              </a:rPr>
              <a:t>Actualizar un registro</a:t>
            </a:r>
            <a:r>
              <a:rPr lang="es-CO" b="1" dirty="0">
                <a:effectLst>
                  <a:outerShdw blurRad="38100" dist="38100" dir="2700000" algn="tl">
                    <a:srgbClr val="000000">
                      <a:alpha val="43137"/>
                    </a:srgbClr>
                  </a:outerShdw>
                </a:effectLst>
                <a:latin typeface="+mn-lt"/>
              </a:rPr>
              <a:t> </a:t>
            </a:r>
          </a:p>
        </p:txBody>
      </p:sp>
      <p:sp>
        <p:nvSpPr>
          <p:cNvPr id="11" name="CuadroTexto 10">
            <a:extLst>
              <a:ext uri="{FF2B5EF4-FFF2-40B4-BE49-F238E27FC236}">
                <a16:creationId xmlns:a16="http://schemas.microsoft.com/office/drawing/2014/main" id="{706C9CB1-2A13-B4FF-4CC6-C67F4E8E5E69}"/>
              </a:ext>
            </a:extLst>
          </p:cNvPr>
          <p:cNvSpPr txBox="1"/>
          <p:nvPr/>
        </p:nvSpPr>
        <p:spPr>
          <a:xfrm>
            <a:off x="399218" y="4504168"/>
            <a:ext cx="8455202" cy="584775"/>
          </a:xfrm>
          <a:prstGeom prst="rect">
            <a:avLst/>
          </a:prstGeom>
          <a:solidFill>
            <a:schemeClr val="tx1"/>
          </a:solidFill>
        </p:spPr>
        <p:txBody>
          <a:bodyPr wrap="square">
            <a:spAutoFit/>
          </a:bodyPr>
          <a:lstStyle/>
          <a:p>
            <a:r>
              <a:rPr lang="es-CO" sz="1600" b="1" dirty="0" err="1">
                <a:solidFill>
                  <a:schemeClr val="accent4"/>
                </a:solidFill>
                <a:effectLst>
                  <a:outerShdw blurRad="38100" dist="38100" dir="2700000" algn="tl">
                    <a:srgbClr val="000000">
                      <a:alpha val="43137"/>
                    </a:srgbClr>
                  </a:outerShdw>
                </a:effectLst>
              </a:rPr>
              <a:t>categoria.update</a:t>
            </a:r>
            <a:r>
              <a:rPr lang="es-CO" sz="1600" b="1" dirty="0">
                <a:solidFill>
                  <a:schemeClr val="accent4"/>
                </a:solidFill>
                <a:effectLst>
                  <a:outerShdw blurRad="38100" dist="38100" dir="2700000" algn="tl">
                    <a:srgbClr val="000000">
                      <a:alpha val="43137"/>
                    </a:srgbClr>
                  </a:outerShdw>
                </a:effectLst>
              </a:rPr>
              <a:t>({"</a:t>
            </a:r>
            <a:r>
              <a:rPr lang="es-CO" sz="1600" b="1" dirty="0" err="1">
                <a:solidFill>
                  <a:schemeClr val="accent4"/>
                </a:solidFill>
                <a:effectLst>
                  <a:outerShdw blurRad="38100" dist="38100" dir="2700000" algn="tl">
                    <a:srgbClr val="000000">
                      <a:alpha val="43137"/>
                    </a:srgbClr>
                  </a:outerShdw>
                </a:effectLst>
              </a:rPr>
              <a:t>descripcion</a:t>
            </a:r>
            <a:r>
              <a:rPr lang="es-CO" sz="1600" b="1" dirty="0">
                <a:solidFill>
                  <a:schemeClr val="accent4"/>
                </a:solidFill>
                <a:effectLst>
                  <a:outerShdw blurRad="38100" dist="38100" dir="2700000" algn="tl">
                    <a:srgbClr val="000000">
                      <a:alpha val="43137"/>
                    </a:srgbClr>
                  </a:outerShdw>
                </a:effectLst>
              </a:rPr>
              <a:t>":</a:t>
            </a:r>
          </a:p>
          <a:p>
            <a:r>
              <a:rPr lang="es-CO" sz="1600" b="1" dirty="0">
                <a:solidFill>
                  <a:schemeClr val="accent4"/>
                </a:solidFill>
                <a:effectLst>
                  <a:outerShdw blurRad="38100" dist="38100" dir="2700000" algn="tl">
                    <a:srgbClr val="000000">
                      <a:alpha val="43137"/>
                    </a:srgbClr>
                  </a:outerShdw>
                </a:effectLst>
              </a:rPr>
              <a:t>		"De Lechona"}).</a:t>
            </a:r>
            <a:r>
              <a:rPr lang="es-CO" sz="1600" b="1" dirty="0" err="1">
                <a:solidFill>
                  <a:schemeClr val="accent4"/>
                </a:solidFill>
                <a:effectLst>
                  <a:outerShdw blurRad="38100" dist="38100" dir="2700000" algn="tl">
                    <a:srgbClr val="000000">
                      <a:alpha val="43137"/>
                    </a:srgbClr>
                  </a:outerShdw>
                </a:effectLst>
              </a:rPr>
              <a:t>where</a:t>
            </a:r>
            <a:r>
              <a:rPr lang="es-CO" sz="1600" b="1" dirty="0">
                <a:solidFill>
                  <a:schemeClr val="accent4"/>
                </a:solidFill>
                <a:effectLst>
                  <a:outerShdw blurRad="38100" dist="38100" dir="2700000" algn="tl">
                    <a:srgbClr val="000000">
                      <a:alpha val="43137"/>
                    </a:srgbClr>
                  </a:outerShdw>
                </a:effectLst>
              </a:rPr>
              <a:t>(</a:t>
            </a:r>
            <a:r>
              <a:rPr lang="es-CO" sz="1600" b="1" dirty="0" err="1">
                <a:solidFill>
                  <a:schemeClr val="accent4"/>
                </a:solidFill>
                <a:effectLst>
                  <a:outerShdw blurRad="38100" dist="38100" dir="2700000" algn="tl">
                    <a:srgbClr val="000000">
                      <a:alpha val="43137"/>
                    </a:srgbClr>
                  </a:outerShdw>
                </a:effectLst>
              </a:rPr>
              <a:t>categoria.idcategoria</a:t>
            </a:r>
            <a:r>
              <a:rPr lang="es-CO" sz="1600" b="1" dirty="0">
                <a:solidFill>
                  <a:schemeClr val="accent4"/>
                </a:solidFill>
                <a:effectLst>
                  <a:outerShdw blurRad="38100" dist="38100" dir="2700000" algn="tl">
                    <a:srgbClr val="000000">
                      <a:alpha val="43137"/>
                    </a:srgbClr>
                  </a:outerShdw>
                </a:effectLst>
              </a:rPr>
              <a:t>==10).</a:t>
            </a:r>
            <a:r>
              <a:rPr lang="es-CO" sz="1600" b="1" dirty="0" err="1">
                <a:solidFill>
                  <a:schemeClr val="accent4"/>
                </a:solidFill>
                <a:effectLst>
                  <a:outerShdw blurRad="38100" dist="38100" dir="2700000" algn="tl">
                    <a:srgbClr val="000000">
                      <a:alpha val="43137"/>
                    </a:srgbClr>
                  </a:outerShdw>
                </a:effectLst>
              </a:rPr>
              <a:t>execute</a:t>
            </a:r>
            <a:r>
              <a:rPr lang="es-CO" sz="1600" b="1" dirty="0">
                <a:solidFill>
                  <a:schemeClr val="accent4"/>
                </a:solidFill>
                <a:effectLst>
                  <a:outerShdw blurRad="38100" dist="38100" dir="2700000" algn="tl">
                    <a:srgbClr val="000000">
                      <a:alpha val="43137"/>
                    </a:srgbClr>
                  </a:outerShdw>
                </a:effectLst>
              </a:rPr>
              <a:t>()</a:t>
            </a:r>
          </a:p>
        </p:txBody>
      </p:sp>
      <p:sp>
        <p:nvSpPr>
          <p:cNvPr id="12" name="CuadroTexto 11">
            <a:extLst>
              <a:ext uri="{FF2B5EF4-FFF2-40B4-BE49-F238E27FC236}">
                <a16:creationId xmlns:a16="http://schemas.microsoft.com/office/drawing/2014/main" id="{4B371117-F86F-1E3D-0884-FF7E989613B8}"/>
              </a:ext>
            </a:extLst>
          </p:cNvPr>
          <p:cNvSpPr txBox="1"/>
          <p:nvPr/>
        </p:nvSpPr>
        <p:spPr>
          <a:xfrm>
            <a:off x="299413" y="5184314"/>
            <a:ext cx="6721522" cy="369332"/>
          </a:xfrm>
          <a:prstGeom prst="rect">
            <a:avLst/>
          </a:prstGeom>
          <a:noFill/>
        </p:spPr>
        <p:txBody>
          <a:bodyPr wrap="square">
            <a:spAutoFit/>
          </a:bodyPr>
          <a:lstStyle/>
          <a:p>
            <a:r>
              <a:rPr lang="es-CO" sz="1800" b="1" i="0" dirty="0">
                <a:solidFill>
                  <a:srgbClr val="000000"/>
                </a:solidFill>
                <a:effectLst>
                  <a:outerShdw blurRad="38100" dist="38100" dir="2700000" algn="tl">
                    <a:srgbClr val="000000">
                      <a:alpha val="43137"/>
                    </a:srgbClr>
                  </a:outerShdw>
                </a:effectLst>
                <a:latin typeface="+mn-lt"/>
              </a:rPr>
              <a:t>Borrar un registro</a:t>
            </a:r>
            <a:r>
              <a:rPr lang="es-CO" b="1" dirty="0">
                <a:effectLst>
                  <a:outerShdw blurRad="38100" dist="38100" dir="2700000" algn="tl">
                    <a:srgbClr val="000000">
                      <a:alpha val="43137"/>
                    </a:srgbClr>
                  </a:outerShdw>
                </a:effectLst>
                <a:latin typeface="+mn-lt"/>
              </a:rPr>
              <a:t> </a:t>
            </a:r>
          </a:p>
        </p:txBody>
      </p:sp>
      <p:sp>
        <p:nvSpPr>
          <p:cNvPr id="13" name="CuadroTexto 12">
            <a:extLst>
              <a:ext uri="{FF2B5EF4-FFF2-40B4-BE49-F238E27FC236}">
                <a16:creationId xmlns:a16="http://schemas.microsoft.com/office/drawing/2014/main" id="{E7756815-BA81-9D7E-6EA1-1320994E4EEF}"/>
              </a:ext>
            </a:extLst>
          </p:cNvPr>
          <p:cNvSpPr txBox="1"/>
          <p:nvPr/>
        </p:nvSpPr>
        <p:spPr>
          <a:xfrm>
            <a:off x="399218" y="5649017"/>
            <a:ext cx="8455202" cy="338554"/>
          </a:xfrm>
          <a:prstGeom prst="rect">
            <a:avLst/>
          </a:prstGeom>
          <a:solidFill>
            <a:schemeClr val="tx1"/>
          </a:solidFill>
        </p:spPr>
        <p:txBody>
          <a:bodyPr wrap="square">
            <a:spAutoFit/>
          </a:bodyPr>
          <a:lstStyle/>
          <a:p>
            <a:r>
              <a:rPr lang="es-CO" sz="1600" b="1" dirty="0" err="1">
                <a:solidFill>
                  <a:schemeClr val="accent4"/>
                </a:solidFill>
                <a:effectLst>
                  <a:outerShdw blurRad="38100" dist="38100" dir="2700000" algn="tl">
                    <a:srgbClr val="000000">
                      <a:alpha val="43137"/>
                    </a:srgbClr>
                  </a:outerShdw>
                </a:effectLst>
              </a:rPr>
              <a:t>categoria.delete</a:t>
            </a:r>
            <a:r>
              <a:rPr lang="es-CO" sz="1600" b="1" dirty="0">
                <a:solidFill>
                  <a:schemeClr val="accent4"/>
                </a:solidFill>
                <a:effectLst>
                  <a:outerShdw blurRad="38100" dist="38100" dir="2700000" algn="tl">
                    <a:srgbClr val="000000">
                      <a:alpha val="43137"/>
                    </a:srgbClr>
                  </a:outerShdw>
                </a:effectLst>
              </a:rPr>
              <a:t>().</a:t>
            </a:r>
            <a:r>
              <a:rPr lang="es-CO" sz="1600" b="1" dirty="0" err="1">
                <a:solidFill>
                  <a:schemeClr val="accent4"/>
                </a:solidFill>
                <a:effectLst>
                  <a:outerShdw blurRad="38100" dist="38100" dir="2700000" algn="tl">
                    <a:srgbClr val="000000">
                      <a:alpha val="43137"/>
                    </a:srgbClr>
                  </a:outerShdw>
                </a:effectLst>
              </a:rPr>
              <a:t>where</a:t>
            </a:r>
            <a:r>
              <a:rPr lang="es-CO" sz="1600" b="1" dirty="0">
                <a:solidFill>
                  <a:schemeClr val="accent4"/>
                </a:solidFill>
                <a:effectLst>
                  <a:outerShdw blurRad="38100" dist="38100" dir="2700000" algn="tl">
                    <a:srgbClr val="000000">
                      <a:alpha val="43137"/>
                    </a:srgbClr>
                  </a:outerShdw>
                </a:effectLst>
              </a:rPr>
              <a:t>(</a:t>
            </a:r>
            <a:r>
              <a:rPr lang="es-CO" sz="1600" b="1" dirty="0" err="1">
                <a:solidFill>
                  <a:schemeClr val="accent4"/>
                </a:solidFill>
                <a:effectLst>
                  <a:outerShdw blurRad="38100" dist="38100" dir="2700000" algn="tl">
                    <a:srgbClr val="000000">
                      <a:alpha val="43137"/>
                    </a:srgbClr>
                  </a:outerShdw>
                </a:effectLst>
              </a:rPr>
              <a:t>categoria.idcategoria</a:t>
            </a:r>
            <a:r>
              <a:rPr lang="es-CO" sz="1600" b="1" dirty="0">
                <a:solidFill>
                  <a:schemeClr val="accent4"/>
                </a:solidFill>
                <a:effectLst>
                  <a:outerShdw blurRad="38100" dist="38100" dir="2700000" algn="tl">
                    <a:srgbClr val="000000">
                      <a:alpha val="43137"/>
                    </a:srgbClr>
                  </a:outerShdw>
                </a:effectLst>
              </a:rPr>
              <a:t>==10).</a:t>
            </a:r>
            <a:r>
              <a:rPr lang="es-CO" sz="1600" b="1" dirty="0" err="1">
                <a:solidFill>
                  <a:schemeClr val="accent4"/>
                </a:solidFill>
                <a:effectLst>
                  <a:outerShdw blurRad="38100" dist="38100" dir="2700000" algn="tl">
                    <a:srgbClr val="000000">
                      <a:alpha val="43137"/>
                    </a:srgbClr>
                  </a:outerShdw>
                </a:effectLst>
              </a:rPr>
              <a:t>execute</a:t>
            </a:r>
            <a:r>
              <a:rPr lang="es-CO" sz="1600" b="1" dirty="0">
                <a:solidFill>
                  <a:schemeClr val="accent4"/>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440867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DOCKER</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7" name="Imagen 6">
            <a:extLst>
              <a:ext uri="{FF2B5EF4-FFF2-40B4-BE49-F238E27FC236}">
                <a16:creationId xmlns:a16="http://schemas.microsoft.com/office/drawing/2014/main" id="{92A64853-1481-79B1-C243-F2E7A8BA9473}"/>
              </a:ext>
            </a:extLst>
          </p:cNvPr>
          <p:cNvPicPr>
            <a:picLocks noChangeAspect="1"/>
          </p:cNvPicPr>
          <p:nvPr/>
        </p:nvPicPr>
        <p:blipFill>
          <a:blip r:embed="rId3"/>
          <a:srcRect/>
          <a:stretch/>
        </p:blipFill>
        <p:spPr>
          <a:xfrm>
            <a:off x="177807" y="2463800"/>
            <a:ext cx="3421735" cy="2877053"/>
          </a:xfrm>
          <a:prstGeom prst="rect">
            <a:avLst/>
          </a:prstGeom>
          <a:ln>
            <a:noFill/>
          </a:ln>
          <a:effectLst>
            <a:outerShdw blurRad="292100" dist="139700" dir="2700000" algn="tl" rotWithShape="0">
              <a:srgbClr val="333333">
                <a:alpha val="65000"/>
              </a:srgbClr>
            </a:outerShdw>
          </a:effectLst>
        </p:spPr>
      </p:pic>
      <p:sp>
        <p:nvSpPr>
          <p:cNvPr id="8" name="Rectangle 3">
            <a:extLst>
              <a:ext uri="{FF2B5EF4-FFF2-40B4-BE49-F238E27FC236}">
                <a16:creationId xmlns:a16="http://schemas.microsoft.com/office/drawing/2014/main" id="{40E6E3AF-1BFB-9B08-3EC8-230650D6926A}"/>
              </a:ext>
            </a:extLst>
          </p:cNvPr>
          <p:cNvSpPr>
            <a:spLocks noChangeArrowheads="1"/>
          </p:cNvSpPr>
          <p:nvPr/>
        </p:nvSpPr>
        <p:spPr bwMode="auto">
          <a:xfrm>
            <a:off x="4261468" y="2687288"/>
            <a:ext cx="7618506" cy="2585323"/>
          </a:xfrm>
          <a:prstGeom prst="rect">
            <a:avLst/>
          </a:pr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3600" b="1" i="0" u="none" strike="noStrike" cap="none" normalizeH="0" baseline="0" dirty="0">
                <a:ln>
                  <a:noFill/>
                </a:ln>
                <a:solidFill>
                  <a:srgbClr val="000000"/>
                </a:solidFill>
                <a:effectLst/>
                <a:latin typeface="+mn-lt"/>
                <a:ea typeface="Calibri" panose="020F0502020204030204" pitchFamily="34" charset="0"/>
                <a:cs typeface="Times New Roman" panose="02020603050405020304" pitchFamily="18" charset="0"/>
              </a:rPr>
              <a:t>¿QUÉ ES DOCKER?</a:t>
            </a:r>
            <a:endParaRPr kumimoji="0" lang="es-CO" altLang="es-CO" sz="18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Es un</a:t>
            </a:r>
            <a:r>
              <a:rPr kumimoji="0" lang="es-CO" altLang="es-CO" sz="1800" b="1" i="0" u="none" strike="noStrike" cap="none" normalizeH="0" baseline="0" dirty="0">
                <a:ln>
                  <a:noFill/>
                </a:ln>
                <a:solidFill>
                  <a:schemeClr val="tx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 </a:t>
            </a:r>
            <a:r>
              <a:rPr kumimoji="0" lang="es-CO" altLang="es-CO" sz="1800" b="0" i="0" u="none" strike="noStrike" cap="none" normalizeH="0" baseline="0" dirty="0">
                <a:ln>
                  <a:noFill/>
                </a:ln>
                <a:solidFill>
                  <a:schemeClr val="tx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software de código abierto utilizado para desplegar aplicaciones dentro de contenedores virtuales. La contenerización permite que varias aplicaciones funcionen en diferentes entornos complejos. Por ejemplo, Docker permite ejecutar el sistema de gestión de contenidos WordPress en sistemas Windows, Linux y macOS sin ningún problema.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6072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DOCKER</a:t>
            </a:r>
            <a:endParaRPr lang="es-CO" sz="3200" dirty="0"/>
          </a:p>
        </p:txBody>
      </p:sp>
      <p:sp>
        <p:nvSpPr>
          <p:cNvPr id="6" name="Rectangle 2">
            <a:extLst>
              <a:ext uri="{FF2B5EF4-FFF2-40B4-BE49-F238E27FC236}">
                <a16:creationId xmlns:a16="http://schemas.microsoft.com/office/drawing/2014/main" id="{6B124B76-5B0E-78F9-29AF-955FA1FFAD33}"/>
              </a:ext>
            </a:extLst>
          </p:cNvPr>
          <p:cNvSpPr>
            <a:spLocks noChangeArrowheads="1"/>
          </p:cNvSpPr>
          <p:nvPr/>
        </p:nvSpPr>
        <p:spPr bwMode="auto">
          <a:xfrm>
            <a:off x="637211" y="193495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92A64853-1481-79B1-C243-F2E7A8BA9473}"/>
              </a:ext>
            </a:extLst>
          </p:cNvPr>
          <p:cNvPicPr>
            <a:picLocks noChangeAspect="1"/>
          </p:cNvPicPr>
          <p:nvPr/>
        </p:nvPicPr>
        <p:blipFill>
          <a:blip r:embed="rId3"/>
          <a:srcRect/>
          <a:stretch/>
        </p:blipFill>
        <p:spPr>
          <a:xfrm>
            <a:off x="177807" y="2717391"/>
            <a:ext cx="4040118" cy="2798155"/>
          </a:xfrm>
          <a:prstGeom prst="rect">
            <a:avLst/>
          </a:prstGeom>
          <a:ln>
            <a:noFill/>
          </a:ln>
          <a:effectLst>
            <a:outerShdw blurRad="292100" dist="139700" dir="2700000" algn="tl" rotWithShape="0">
              <a:srgbClr val="333333">
                <a:alpha val="65000"/>
              </a:srgbClr>
            </a:outerShdw>
          </a:effectLst>
        </p:spPr>
      </p:pic>
      <p:sp>
        <p:nvSpPr>
          <p:cNvPr id="8" name="Rectangle 3">
            <a:extLst>
              <a:ext uri="{FF2B5EF4-FFF2-40B4-BE49-F238E27FC236}">
                <a16:creationId xmlns:a16="http://schemas.microsoft.com/office/drawing/2014/main" id="{40E6E3AF-1BFB-9B08-3EC8-230650D6926A}"/>
              </a:ext>
            </a:extLst>
          </p:cNvPr>
          <p:cNvSpPr>
            <a:spLocks noChangeArrowheads="1"/>
          </p:cNvSpPr>
          <p:nvPr/>
        </p:nvSpPr>
        <p:spPr bwMode="auto">
          <a:xfrm>
            <a:off x="4571999" y="2496267"/>
            <a:ext cx="7264431" cy="3077766"/>
          </a:xfrm>
          <a:prstGeom prst="rect">
            <a:avLst/>
          </a:pr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3600" b="1" i="0" u="none" strike="noStrike" cap="none" normalizeH="0" baseline="0" dirty="0">
                <a:ln>
                  <a:noFill/>
                </a:ln>
                <a:solidFill>
                  <a:srgbClr val="000000"/>
                </a:solidFill>
                <a:effectLst/>
                <a:latin typeface="+mn-lt"/>
                <a:ea typeface="Calibri" panose="020F0502020204030204" pitchFamily="34" charset="0"/>
                <a:cs typeface="Times New Roman" panose="02020603050405020304" pitchFamily="18" charset="0"/>
              </a:rPr>
              <a:t>¿QUÉ ES DOCKER?</a:t>
            </a:r>
            <a:endParaRPr kumimoji="0" lang="es-CO" altLang="es-CO" sz="18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CO" altLang="es-CO" sz="1800" dirty="0">
              <a:solidFill>
                <a:schemeClr val="tx1"/>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outerShdw blurRad="38100" dist="38100" dir="2700000" algn="tl">
                    <a:srgbClr val="000000">
                      <a:alpha val="43137"/>
                    </a:srgbClr>
                  </a:outerShdw>
                </a:effectLst>
                <a:latin typeface="+mn-lt"/>
                <a:ea typeface="Calibri" panose="020F0502020204030204" pitchFamily="34" charset="0"/>
                <a:cs typeface="Times New Roman" panose="02020603050405020304" pitchFamily="18" charset="0"/>
              </a:rPr>
              <a:t>La principal diferencia con las máquinas virtuales es que los contenedores Docker  comparten el sistema operativo del anfitrión, mientras que las máquinas virtuales también tienen un sistema operativo invitado que se ejecuta sobre el sistema anfitrión. Este método de funcionamiento afecta al rendimiento, las necesidades de hardware y la compatibilidad con el sistema operativo.</a:t>
            </a:r>
            <a:r>
              <a:rPr kumimoji="0" lang="es-CO" altLang="es-CO" sz="1800" b="0" i="0" u="none" strike="noStrike" cap="none" normalizeH="0" baseline="0" dirty="0">
                <a:ln>
                  <a:noFill/>
                </a:ln>
                <a:solidFill>
                  <a:schemeClr val="tx1"/>
                </a:solidFill>
                <a:effectLst>
                  <a:outerShdw blurRad="38100" dist="38100" dir="2700000" algn="tl">
                    <a:srgbClr val="000000">
                      <a:alpha val="43137"/>
                    </a:srgbClr>
                  </a:outerShdw>
                </a:effectLst>
                <a:latin typeface="+mn-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767234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DOCKER</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pic>
        <p:nvPicPr>
          <p:cNvPr id="3" name="Imagen 2">
            <a:extLst>
              <a:ext uri="{FF2B5EF4-FFF2-40B4-BE49-F238E27FC236}">
                <a16:creationId xmlns:a16="http://schemas.microsoft.com/office/drawing/2014/main" id="{B2779E6D-0C74-A5AA-84BF-23DA1A97F66D}"/>
              </a:ext>
            </a:extLst>
          </p:cNvPr>
          <p:cNvPicPr>
            <a:picLocks noChangeAspect="1"/>
          </p:cNvPicPr>
          <p:nvPr/>
        </p:nvPicPr>
        <p:blipFill>
          <a:blip r:embed="rId3"/>
          <a:stretch>
            <a:fillRect/>
          </a:stretch>
        </p:blipFill>
        <p:spPr>
          <a:xfrm>
            <a:off x="117760" y="2307358"/>
            <a:ext cx="11835264" cy="3752253"/>
          </a:xfrm>
          <a:prstGeom prst="rect">
            <a:avLst/>
          </a:prstGeom>
          <a:ln>
            <a:noFill/>
          </a:ln>
          <a:effectLst>
            <a:outerShdw blurRad="292100" dist="139700" dir="2700000" algn="tl" rotWithShape="0">
              <a:srgbClr val="333333">
                <a:alpha val="65000"/>
              </a:srgbClr>
            </a:outerShdw>
          </a:effectLst>
        </p:spPr>
      </p:pic>
      <p:sp>
        <p:nvSpPr>
          <p:cNvPr id="5" name="CuadroTexto 4">
            <a:extLst>
              <a:ext uri="{FF2B5EF4-FFF2-40B4-BE49-F238E27FC236}">
                <a16:creationId xmlns:a16="http://schemas.microsoft.com/office/drawing/2014/main" id="{BE183172-3EFF-D861-A18F-FBDF3FE5B078}"/>
              </a:ext>
            </a:extLst>
          </p:cNvPr>
          <p:cNvSpPr txBox="1"/>
          <p:nvPr/>
        </p:nvSpPr>
        <p:spPr>
          <a:xfrm>
            <a:off x="117760" y="1658556"/>
            <a:ext cx="6762466" cy="389915"/>
          </a:xfrm>
          <a:prstGeom prst="rect">
            <a:avLst/>
          </a:prstGeom>
          <a:noFill/>
        </p:spPr>
        <p:txBody>
          <a:bodyPr wrap="square">
            <a:spAutoFit/>
          </a:bodyPr>
          <a:lstStyle/>
          <a:p>
            <a:pPr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Century Gothic" panose="020B0502020202020204" pitchFamily="34" charset="0"/>
                <a:ea typeface="Calibri" panose="020F0502020204030204" pitchFamily="34" charset="0"/>
                <a:cs typeface="Times New Roman" panose="02020603050405020304" pitchFamily="18" charset="0"/>
              </a:rPr>
              <a:t>COMANDOS DOCKER.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D0EE22EF-93A6-7917-6024-DFA538B9970C}"/>
              </a:ext>
            </a:extLst>
          </p:cNvPr>
          <p:cNvSpPr txBox="1"/>
          <p:nvPr/>
        </p:nvSpPr>
        <p:spPr>
          <a:xfrm>
            <a:off x="4380941" y="6291617"/>
            <a:ext cx="2621230" cy="369332"/>
          </a:xfrm>
          <a:prstGeom prst="rect">
            <a:avLst/>
          </a:prstGeom>
          <a:noFill/>
        </p:spPr>
        <p:txBody>
          <a:bodyPr wrap="none" rtlCol="0">
            <a:spAutoFit/>
          </a:bodyPr>
          <a:lstStyle/>
          <a:p>
            <a:r>
              <a:rPr lang="es-ES" sz="1800" b="1" dirty="0">
                <a:effectLst>
                  <a:outerShdw blurRad="38100" dist="38100" dir="2700000" algn="tl">
                    <a:srgbClr val="000000">
                      <a:alpha val="43137"/>
                    </a:srgbClr>
                  </a:outerShdw>
                </a:effectLst>
              </a:rPr>
              <a:t>Ver video de </a:t>
            </a:r>
            <a:r>
              <a:rPr lang="es-ES" sz="1800" b="1" dirty="0">
                <a:effectLst>
                  <a:outerShdw blurRad="38100" dist="38100" dir="2700000" algn="tl">
                    <a:srgbClr val="000000">
                      <a:alpha val="43137"/>
                    </a:srgbClr>
                  </a:outerShdw>
                </a:effectLst>
                <a:hlinkClick r:id="rId4"/>
              </a:rPr>
              <a:t>DOCKER</a:t>
            </a:r>
            <a:endParaRPr lang="es-CO" sz="1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73050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DOCKER</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5" name="CuadroTexto 4">
            <a:extLst>
              <a:ext uri="{FF2B5EF4-FFF2-40B4-BE49-F238E27FC236}">
                <a16:creationId xmlns:a16="http://schemas.microsoft.com/office/drawing/2014/main" id="{BE183172-3EFF-D861-A18F-FBDF3FE5B078}"/>
              </a:ext>
            </a:extLst>
          </p:cNvPr>
          <p:cNvSpPr txBox="1"/>
          <p:nvPr/>
        </p:nvSpPr>
        <p:spPr>
          <a:xfrm>
            <a:off x="117760" y="1958809"/>
            <a:ext cx="6762466" cy="389915"/>
          </a:xfrm>
          <a:prstGeom prst="rect">
            <a:avLst/>
          </a:prstGeom>
          <a:noFill/>
        </p:spPr>
        <p:txBody>
          <a:bodyPr wrap="square">
            <a:spAutoFit/>
          </a:bodyPr>
          <a:lstStyle/>
          <a:p>
            <a:pPr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PRACTICA CON MYSQL Y DOCKER .</a:t>
            </a:r>
            <a:endParaRPr lang="es-CO" sz="1800" dirty="0">
              <a:effectLst/>
              <a:latin typeface="+mn-lt"/>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0E06ADE2-D69D-136C-EBD3-700465256A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47863" y="1604535"/>
            <a:ext cx="2971800" cy="1533525"/>
          </a:xfrm>
          <a:prstGeom prst="rect">
            <a:avLst/>
          </a:prstGeom>
          <a:noFill/>
          <a:ln>
            <a:noFill/>
          </a:ln>
        </p:spPr>
      </p:pic>
      <p:sp>
        <p:nvSpPr>
          <p:cNvPr id="7" name="CuadroTexto 6">
            <a:extLst>
              <a:ext uri="{FF2B5EF4-FFF2-40B4-BE49-F238E27FC236}">
                <a16:creationId xmlns:a16="http://schemas.microsoft.com/office/drawing/2014/main" id="{D03164FB-A0B9-ECA1-9424-ECF5A880BED4}"/>
              </a:ext>
            </a:extLst>
          </p:cNvPr>
          <p:cNvSpPr txBox="1"/>
          <p:nvPr/>
        </p:nvSpPr>
        <p:spPr>
          <a:xfrm>
            <a:off x="158704" y="2348724"/>
            <a:ext cx="6721522" cy="819455"/>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s-CO" sz="1400" dirty="0">
                <a:effectLst/>
                <a:latin typeface="+mn-lt"/>
                <a:ea typeface="Calibri" panose="020F0502020204030204" pitchFamily="34" charset="0"/>
                <a:cs typeface="Times New Roman" panose="02020603050405020304" pitchFamily="18" charset="0"/>
              </a:rPr>
              <a:t>Instalar </a:t>
            </a:r>
            <a:r>
              <a:rPr lang="es-CO" sz="1400" u="sng" dirty="0">
                <a:solidFill>
                  <a:srgbClr val="0000FF"/>
                </a:solidFill>
                <a:effectLst/>
                <a:latin typeface="+mn-lt"/>
                <a:ea typeface="Calibri" panose="020F0502020204030204" pitchFamily="34" charset="0"/>
                <a:cs typeface="Times New Roman" panose="02020603050405020304" pitchFamily="18" charset="0"/>
                <a:hlinkClick r:id="rId4"/>
              </a:rPr>
              <a:t>Docker Desktop</a:t>
            </a:r>
            <a:r>
              <a:rPr lang="es-CO" sz="1400" dirty="0">
                <a:effectLst/>
                <a:latin typeface="+mn-lt"/>
                <a:ea typeface="Calibri" panose="020F0502020204030204" pitchFamily="34" charset="0"/>
                <a:cs typeface="Times New Roman" panose="02020603050405020304" pitchFamily="18" charset="0"/>
              </a:rPr>
              <a:t> para poder desarrollar esta práctica.</a:t>
            </a:r>
          </a:p>
          <a:p>
            <a:pPr marL="342900" lvl="0" indent="-342900" algn="just">
              <a:lnSpc>
                <a:spcPct val="115000"/>
              </a:lnSpc>
              <a:spcAft>
                <a:spcPts val="1000"/>
              </a:spcAft>
              <a:buFont typeface="Symbol" panose="05050102010706020507" pitchFamily="18" charset="2"/>
              <a:buChar char=""/>
            </a:pPr>
            <a:r>
              <a:rPr lang="es-CO" sz="1400" dirty="0">
                <a:effectLst/>
                <a:latin typeface="+mn-lt"/>
                <a:ea typeface="Calibri" panose="020F0502020204030204" pitchFamily="34" charset="0"/>
                <a:cs typeface="Times New Roman" panose="02020603050405020304" pitchFamily="18" charset="0"/>
              </a:rPr>
              <a:t>Crear el contenedor con la imagen de </a:t>
            </a:r>
            <a:r>
              <a:rPr lang="es-CO" sz="1400" dirty="0" err="1">
                <a:effectLst/>
                <a:latin typeface="+mn-lt"/>
                <a:ea typeface="Calibri" panose="020F0502020204030204" pitchFamily="34" charset="0"/>
                <a:cs typeface="Times New Roman" panose="02020603050405020304" pitchFamily="18" charset="0"/>
              </a:rPr>
              <a:t>Mariadb</a:t>
            </a:r>
            <a:r>
              <a:rPr lang="es-CO" sz="1400" dirty="0">
                <a:effectLst/>
                <a:latin typeface="+mn-lt"/>
                <a:ea typeface="Calibri" panose="020F0502020204030204" pitchFamily="34" charset="0"/>
                <a:cs typeface="Times New Roman" panose="02020603050405020304" pitchFamily="18" charset="0"/>
              </a:rPr>
              <a:t> (el comando debe ser en solo una línea)</a:t>
            </a:r>
          </a:p>
        </p:txBody>
      </p:sp>
      <p:sp>
        <p:nvSpPr>
          <p:cNvPr id="10" name="CuadroTexto 9">
            <a:extLst>
              <a:ext uri="{FF2B5EF4-FFF2-40B4-BE49-F238E27FC236}">
                <a16:creationId xmlns:a16="http://schemas.microsoft.com/office/drawing/2014/main" id="{05325EC5-B478-F741-CD94-7AFADD710F72}"/>
              </a:ext>
            </a:extLst>
          </p:cNvPr>
          <p:cNvSpPr txBox="1"/>
          <p:nvPr/>
        </p:nvSpPr>
        <p:spPr>
          <a:xfrm>
            <a:off x="158704" y="3748035"/>
            <a:ext cx="6741994" cy="323935"/>
          </a:xfrm>
          <a:prstGeom prst="rect">
            <a:avLst/>
          </a:prstGeom>
          <a:noFill/>
        </p:spPr>
        <p:txBody>
          <a:bodyPr wrap="square">
            <a:spAutoFit/>
          </a:bodyPr>
          <a:lstStyle/>
          <a:p>
            <a:pPr algn="just">
              <a:lnSpc>
                <a:spcPct val="115000"/>
              </a:lnSpc>
              <a:spcAft>
                <a:spcPts val="1000"/>
              </a:spcAft>
            </a:pPr>
            <a:r>
              <a:rPr lang="es-CO" sz="1400" dirty="0">
                <a:effectLst/>
                <a:latin typeface="+mn-lt"/>
                <a:ea typeface="Calibri" panose="020F0502020204030204" pitchFamily="34" charset="0"/>
                <a:cs typeface="Times New Roman" panose="02020603050405020304" pitchFamily="18" charset="0"/>
              </a:rPr>
              <a:t>Crear un contenedor para PHP</a:t>
            </a:r>
          </a:p>
        </p:txBody>
      </p:sp>
      <p:sp>
        <p:nvSpPr>
          <p:cNvPr id="13" name="CuadroTexto 12">
            <a:extLst>
              <a:ext uri="{FF2B5EF4-FFF2-40B4-BE49-F238E27FC236}">
                <a16:creationId xmlns:a16="http://schemas.microsoft.com/office/drawing/2014/main" id="{9C0D54AC-428D-00CD-EA26-9E3D8F12E9EB}"/>
              </a:ext>
            </a:extLst>
          </p:cNvPr>
          <p:cNvSpPr txBox="1"/>
          <p:nvPr/>
        </p:nvSpPr>
        <p:spPr>
          <a:xfrm>
            <a:off x="158704" y="4653772"/>
            <a:ext cx="6762466" cy="571695"/>
          </a:xfrm>
          <a:prstGeom prst="rect">
            <a:avLst/>
          </a:prstGeom>
          <a:noFill/>
        </p:spPr>
        <p:txBody>
          <a:bodyPr wrap="square">
            <a:spAutoFit/>
          </a:bodyPr>
          <a:lstStyle/>
          <a:p>
            <a:pPr algn="just">
              <a:lnSpc>
                <a:spcPct val="115000"/>
              </a:lnSpc>
              <a:spcAft>
                <a:spcPts val="1000"/>
              </a:spcAft>
            </a:pPr>
            <a:r>
              <a:rPr lang="es-CO" sz="1400" dirty="0">
                <a:effectLst/>
                <a:latin typeface="+mn-lt"/>
                <a:ea typeface="Calibri" panose="020F0502020204030204" pitchFamily="34" charset="0"/>
                <a:cs typeface="Times New Roman" panose="02020603050405020304" pitchFamily="18" charset="0"/>
              </a:rPr>
              <a:t>Crear el contenedor con la imagen de </a:t>
            </a:r>
            <a:r>
              <a:rPr lang="es-CO" sz="1400" dirty="0" err="1">
                <a:effectLst/>
                <a:latin typeface="+mn-lt"/>
                <a:ea typeface="Calibri" panose="020F0502020204030204" pitchFamily="34" charset="0"/>
                <a:cs typeface="Times New Roman" panose="02020603050405020304" pitchFamily="18" charset="0"/>
              </a:rPr>
              <a:t>PhpMyAdmin</a:t>
            </a:r>
            <a:r>
              <a:rPr lang="es-CO" sz="1400" dirty="0">
                <a:effectLst/>
                <a:latin typeface="+mn-lt"/>
                <a:ea typeface="Calibri" panose="020F0502020204030204" pitchFamily="34" charset="0"/>
                <a:cs typeface="Times New Roman" panose="02020603050405020304" pitchFamily="18" charset="0"/>
              </a:rPr>
              <a:t> </a:t>
            </a:r>
            <a:r>
              <a:rPr lang="es-CO" sz="1400" dirty="0" err="1">
                <a:effectLst/>
                <a:latin typeface="+mn-lt"/>
                <a:ea typeface="Calibri" panose="020F0502020204030204" pitchFamily="34" charset="0"/>
                <a:cs typeface="Times New Roman" panose="02020603050405020304" pitchFamily="18" charset="0"/>
              </a:rPr>
              <a:t>Mariadb</a:t>
            </a:r>
            <a:r>
              <a:rPr lang="es-CO" sz="1400" dirty="0">
                <a:effectLst/>
                <a:latin typeface="+mn-lt"/>
                <a:ea typeface="Calibri" panose="020F0502020204030204" pitchFamily="34" charset="0"/>
                <a:cs typeface="Times New Roman" panose="02020603050405020304" pitchFamily="18" charset="0"/>
              </a:rPr>
              <a:t> (el comando debe ser en solo una línea)</a:t>
            </a:r>
          </a:p>
        </p:txBody>
      </p:sp>
      <p:pic>
        <p:nvPicPr>
          <p:cNvPr id="15" name="Imagen 14">
            <a:extLst>
              <a:ext uri="{FF2B5EF4-FFF2-40B4-BE49-F238E27FC236}">
                <a16:creationId xmlns:a16="http://schemas.microsoft.com/office/drawing/2014/main" id="{B34F46E4-6762-3CEB-733D-C338440BFF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9086" y="3609749"/>
            <a:ext cx="4834210" cy="1503967"/>
          </a:xfrm>
          <a:prstGeom prst="rect">
            <a:avLst/>
          </a:prstGeom>
          <a:ln>
            <a:noFill/>
          </a:ln>
          <a:effectLst>
            <a:outerShdw blurRad="292100" dist="139700" dir="2700000" algn="tl" rotWithShape="0">
              <a:srgbClr val="333333">
                <a:alpha val="65000"/>
              </a:srgbClr>
            </a:outerShdw>
          </a:effectLst>
        </p:spPr>
      </p:pic>
      <p:sp>
        <p:nvSpPr>
          <p:cNvPr id="17" name="CuadroTexto 16">
            <a:extLst>
              <a:ext uri="{FF2B5EF4-FFF2-40B4-BE49-F238E27FC236}">
                <a16:creationId xmlns:a16="http://schemas.microsoft.com/office/drawing/2014/main" id="{AF411730-289C-F873-DB4A-FF12D74B0F38}"/>
              </a:ext>
            </a:extLst>
          </p:cNvPr>
          <p:cNvSpPr txBox="1"/>
          <p:nvPr/>
        </p:nvSpPr>
        <p:spPr>
          <a:xfrm>
            <a:off x="138232" y="5825591"/>
            <a:ext cx="6762466" cy="323935"/>
          </a:xfrm>
          <a:prstGeom prst="rect">
            <a:avLst/>
          </a:prstGeom>
          <a:noFill/>
        </p:spPr>
        <p:txBody>
          <a:bodyPr wrap="square">
            <a:spAutoFit/>
          </a:bodyPr>
          <a:lstStyle/>
          <a:p>
            <a:pPr algn="just">
              <a:lnSpc>
                <a:spcPct val="115000"/>
              </a:lnSpc>
              <a:spcAft>
                <a:spcPts val="1000"/>
              </a:spcAft>
            </a:pPr>
            <a:r>
              <a:rPr lang="es-CO" sz="1400" dirty="0">
                <a:effectLst/>
                <a:latin typeface="+mn-lt"/>
                <a:ea typeface="Calibri" panose="020F0502020204030204" pitchFamily="34" charset="0"/>
                <a:cs typeface="Times New Roman" panose="02020603050405020304" pitchFamily="18" charset="0"/>
              </a:rPr>
              <a:t>Se ingresa a la línea de comando </a:t>
            </a:r>
            <a:r>
              <a:rPr lang="es-CO" sz="1400" dirty="0" err="1">
                <a:effectLst/>
                <a:latin typeface="+mn-lt"/>
                <a:ea typeface="Calibri" panose="020F0502020204030204" pitchFamily="34" charset="0"/>
                <a:cs typeface="Times New Roman" panose="02020603050405020304" pitchFamily="18" charset="0"/>
              </a:rPr>
              <a:t>bash</a:t>
            </a:r>
            <a:r>
              <a:rPr lang="es-CO" sz="1400" dirty="0">
                <a:effectLst/>
                <a:latin typeface="+mn-lt"/>
                <a:ea typeface="Calibri" panose="020F0502020204030204" pitchFamily="34" charset="0"/>
                <a:cs typeface="Times New Roman" panose="02020603050405020304" pitchFamily="18" charset="0"/>
              </a:rPr>
              <a:t> para iniciar a </a:t>
            </a:r>
            <a:r>
              <a:rPr lang="es-CO" sz="1400" dirty="0" err="1">
                <a:effectLst/>
                <a:latin typeface="+mn-lt"/>
                <a:ea typeface="Calibri" panose="020F0502020204030204" pitchFamily="34" charset="0"/>
                <a:cs typeface="Times New Roman" panose="02020603050405020304" pitchFamily="18" charset="0"/>
              </a:rPr>
              <a:t>mysql</a:t>
            </a:r>
            <a:endParaRPr lang="es-CO" sz="1400" dirty="0">
              <a:effectLst/>
              <a:latin typeface="+mn-lt"/>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89B307B1-CB25-2B27-7DA5-2A8FEAF2497C}"/>
              </a:ext>
            </a:extLst>
          </p:cNvPr>
          <p:cNvSpPr txBox="1"/>
          <p:nvPr/>
        </p:nvSpPr>
        <p:spPr>
          <a:xfrm>
            <a:off x="193734" y="3138060"/>
            <a:ext cx="677091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b="1" dirty="0" err="1">
                <a:solidFill>
                  <a:schemeClr val="tx1"/>
                </a:solidFill>
                <a:effectLst>
                  <a:outerShdw blurRad="38100" dist="38100" dir="2700000" algn="tl">
                    <a:srgbClr val="000000">
                      <a:alpha val="43137"/>
                    </a:srgbClr>
                  </a:outerShdw>
                </a:effectLst>
              </a:rPr>
              <a:t>docker</a:t>
            </a:r>
            <a:r>
              <a:rPr lang="es-CO" b="1" dirty="0">
                <a:solidFill>
                  <a:schemeClr val="tx1"/>
                </a:solidFill>
                <a:effectLst>
                  <a:outerShdw blurRad="38100" dist="38100" dir="2700000" algn="tl">
                    <a:srgbClr val="000000">
                      <a:alpha val="43137"/>
                    </a:srgbClr>
                  </a:outerShdw>
                </a:effectLst>
              </a:rPr>
              <a:t> run -p 3306:3306 --</a:t>
            </a:r>
            <a:r>
              <a:rPr lang="es-CO" b="1" dirty="0" err="1">
                <a:solidFill>
                  <a:schemeClr val="tx1"/>
                </a:solidFill>
                <a:effectLst>
                  <a:outerShdw blurRad="38100" dist="38100" dir="2700000" algn="tl">
                    <a:srgbClr val="000000">
                      <a:alpha val="43137"/>
                    </a:srgbClr>
                  </a:outerShdw>
                </a:effectLst>
              </a:rPr>
              <a:t>name</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mysqldb</a:t>
            </a:r>
            <a:r>
              <a:rPr lang="es-CO" b="1" dirty="0">
                <a:solidFill>
                  <a:schemeClr val="tx1"/>
                </a:solidFill>
                <a:effectLst>
                  <a:outerShdw blurRad="38100" dist="38100" dir="2700000" algn="tl">
                    <a:srgbClr val="000000">
                      <a:alpha val="43137"/>
                    </a:srgbClr>
                  </a:outerShdw>
                </a:effectLst>
              </a:rPr>
              <a:t> -e MYSQL_ROOT_PASSWORD=</a:t>
            </a:r>
            <a:r>
              <a:rPr lang="es-CO" b="1" dirty="0" err="1">
                <a:solidFill>
                  <a:schemeClr val="tx1"/>
                </a:solidFill>
                <a:effectLst>
                  <a:outerShdw blurRad="38100" dist="38100" dir="2700000" algn="tl">
                    <a:srgbClr val="000000">
                      <a:alpha val="43137"/>
                    </a:srgbClr>
                  </a:outerShdw>
                </a:effectLst>
              </a:rPr>
              <a:t>root</a:t>
            </a:r>
            <a:r>
              <a:rPr lang="es-CO" b="1" dirty="0">
                <a:solidFill>
                  <a:schemeClr val="tx1"/>
                </a:solidFill>
                <a:effectLst>
                  <a:outerShdw blurRad="38100" dist="38100" dir="2700000" algn="tl">
                    <a:srgbClr val="000000">
                      <a:alpha val="43137"/>
                    </a:srgbClr>
                  </a:outerShdw>
                </a:effectLst>
              </a:rPr>
              <a:t> -d </a:t>
            </a:r>
            <a:r>
              <a:rPr lang="es-CO" b="1" dirty="0" err="1">
                <a:solidFill>
                  <a:schemeClr val="tx1"/>
                </a:solidFill>
                <a:effectLst>
                  <a:outerShdw blurRad="38100" dist="38100" dir="2700000" algn="tl">
                    <a:srgbClr val="000000">
                      <a:alpha val="43137"/>
                    </a:srgbClr>
                  </a:outerShdw>
                </a:effectLst>
              </a:rPr>
              <a:t>mysql</a:t>
            </a:r>
            <a:endParaRPr lang="es-CO" b="1" dirty="0">
              <a:solidFill>
                <a:schemeClr val="tx1"/>
              </a:solidFill>
              <a:effectLst>
                <a:outerShdw blurRad="38100" dist="38100" dir="2700000" algn="tl">
                  <a:srgbClr val="000000">
                    <a:alpha val="43137"/>
                  </a:srgbClr>
                </a:outerShdw>
              </a:effectLst>
            </a:endParaRPr>
          </a:p>
        </p:txBody>
      </p:sp>
      <p:sp>
        <p:nvSpPr>
          <p:cNvPr id="12" name="CuadroTexto 11">
            <a:extLst>
              <a:ext uri="{FF2B5EF4-FFF2-40B4-BE49-F238E27FC236}">
                <a16:creationId xmlns:a16="http://schemas.microsoft.com/office/drawing/2014/main" id="{AC2609EB-2A86-9A4E-7588-E2E7680D7D93}"/>
              </a:ext>
            </a:extLst>
          </p:cNvPr>
          <p:cNvSpPr txBox="1"/>
          <p:nvPr/>
        </p:nvSpPr>
        <p:spPr>
          <a:xfrm>
            <a:off x="179284" y="4060749"/>
            <a:ext cx="6770914"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b="1" dirty="0" err="1">
                <a:solidFill>
                  <a:schemeClr val="tx1"/>
                </a:solidFill>
                <a:effectLst>
                  <a:outerShdw blurRad="38100" dist="38100" dir="2700000" algn="tl">
                    <a:srgbClr val="000000">
                      <a:alpha val="43137"/>
                    </a:srgbClr>
                  </a:outerShdw>
                </a:effectLst>
              </a:rPr>
              <a:t>docker</a:t>
            </a:r>
            <a:r>
              <a:rPr lang="es-CO" b="1" dirty="0">
                <a:solidFill>
                  <a:schemeClr val="tx1"/>
                </a:solidFill>
                <a:effectLst>
                  <a:outerShdw blurRad="38100" dist="38100" dir="2700000" algn="tl">
                    <a:srgbClr val="000000">
                      <a:alpha val="43137"/>
                    </a:srgbClr>
                  </a:outerShdw>
                </a:effectLst>
              </a:rPr>
              <a:t> run -p 9902:80 --</a:t>
            </a:r>
            <a:r>
              <a:rPr lang="es-CO" b="1" dirty="0" err="1">
                <a:solidFill>
                  <a:schemeClr val="tx1"/>
                </a:solidFill>
                <a:effectLst>
                  <a:outerShdw blurRad="38100" dist="38100" dir="2700000" algn="tl">
                    <a:srgbClr val="000000">
                      <a:alpha val="43137"/>
                    </a:srgbClr>
                  </a:outerShdw>
                </a:effectLst>
              </a:rPr>
              <a:t>name</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miservidor</a:t>
            </a:r>
            <a:r>
              <a:rPr lang="es-CO" b="1" dirty="0">
                <a:solidFill>
                  <a:schemeClr val="tx1"/>
                </a:solidFill>
                <a:effectLst>
                  <a:outerShdw blurRad="38100" dist="38100" dir="2700000" algn="tl">
                    <a:srgbClr val="000000">
                      <a:alpha val="43137"/>
                    </a:srgbClr>
                  </a:outerShdw>
                </a:effectLst>
              </a:rPr>
              <a:t> -v d:/Docker/paginas:/var/www/html --link </a:t>
            </a:r>
            <a:r>
              <a:rPr lang="es-CO" b="1" dirty="0" err="1">
                <a:solidFill>
                  <a:schemeClr val="tx1"/>
                </a:solidFill>
                <a:effectLst>
                  <a:outerShdw blurRad="38100" dist="38100" dir="2700000" algn="tl">
                    <a:srgbClr val="000000">
                      <a:alpha val="43137"/>
                    </a:srgbClr>
                  </a:outerShdw>
                </a:effectLst>
              </a:rPr>
              <a:t>mysqldb</a:t>
            </a:r>
            <a:r>
              <a:rPr lang="es-CO" b="1" dirty="0">
                <a:solidFill>
                  <a:schemeClr val="tx1"/>
                </a:solidFill>
                <a:effectLst>
                  <a:outerShdw blurRad="38100" dist="38100" dir="2700000" algn="tl">
                    <a:srgbClr val="000000">
                      <a:alpha val="43137"/>
                    </a:srgbClr>
                  </a:outerShdw>
                </a:effectLst>
              </a:rPr>
              <a:t> -d php:8.0-apache</a:t>
            </a:r>
          </a:p>
        </p:txBody>
      </p:sp>
      <p:sp>
        <p:nvSpPr>
          <p:cNvPr id="19" name="CuadroTexto 18">
            <a:extLst>
              <a:ext uri="{FF2B5EF4-FFF2-40B4-BE49-F238E27FC236}">
                <a16:creationId xmlns:a16="http://schemas.microsoft.com/office/drawing/2014/main" id="{DAF4A2EF-7CE9-069B-9FA2-5E3A14CD5D56}"/>
              </a:ext>
            </a:extLst>
          </p:cNvPr>
          <p:cNvSpPr txBox="1"/>
          <p:nvPr/>
        </p:nvSpPr>
        <p:spPr>
          <a:xfrm>
            <a:off x="203654" y="5232006"/>
            <a:ext cx="6749142"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b="1" dirty="0" err="1">
                <a:solidFill>
                  <a:schemeClr val="tx1"/>
                </a:solidFill>
                <a:effectLst>
                  <a:outerShdw blurRad="38100" dist="38100" dir="2700000" algn="tl">
                    <a:srgbClr val="000000">
                      <a:alpha val="43137"/>
                    </a:srgbClr>
                  </a:outerShdw>
                </a:effectLst>
              </a:rPr>
              <a:t>docker</a:t>
            </a:r>
            <a:r>
              <a:rPr lang="es-CO" b="1" dirty="0">
                <a:solidFill>
                  <a:schemeClr val="tx1"/>
                </a:solidFill>
                <a:effectLst>
                  <a:outerShdw blurRad="38100" dist="38100" dir="2700000" algn="tl">
                    <a:srgbClr val="000000">
                      <a:alpha val="43137"/>
                    </a:srgbClr>
                  </a:outerShdw>
                </a:effectLst>
              </a:rPr>
              <a:t> run -p 8080:80 --</a:t>
            </a:r>
            <a:r>
              <a:rPr lang="es-CO" b="1" dirty="0" err="1">
                <a:solidFill>
                  <a:schemeClr val="tx1"/>
                </a:solidFill>
                <a:effectLst>
                  <a:outerShdw blurRad="38100" dist="38100" dir="2700000" algn="tl">
                    <a:srgbClr val="000000">
                      <a:alpha val="43137"/>
                    </a:srgbClr>
                  </a:outerShdw>
                </a:effectLst>
              </a:rPr>
              <a:t>name</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miadmin</a:t>
            </a:r>
            <a:r>
              <a:rPr lang="es-CO" b="1" dirty="0">
                <a:solidFill>
                  <a:schemeClr val="tx1"/>
                </a:solidFill>
                <a:effectLst>
                  <a:outerShdw blurRad="38100" dist="38100" dir="2700000" algn="tl">
                    <a:srgbClr val="000000">
                      <a:alpha val="43137"/>
                    </a:srgbClr>
                  </a:outerShdw>
                </a:effectLst>
              </a:rPr>
              <a:t> -e PMA_HOST=</a:t>
            </a:r>
            <a:r>
              <a:rPr lang="es-CO" b="1" dirty="0" err="1">
                <a:solidFill>
                  <a:schemeClr val="tx1"/>
                </a:solidFill>
                <a:effectLst>
                  <a:outerShdw blurRad="38100" dist="38100" dir="2700000" algn="tl">
                    <a:srgbClr val="000000">
                      <a:alpha val="43137"/>
                    </a:srgbClr>
                  </a:outerShdw>
                </a:effectLst>
              </a:rPr>
              <a:t>mysqldb</a:t>
            </a:r>
            <a:r>
              <a:rPr lang="es-CO" b="1" dirty="0">
                <a:solidFill>
                  <a:schemeClr val="tx1"/>
                </a:solidFill>
                <a:effectLst>
                  <a:outerShdw blurRad="38100" dist="38100" dir="2700000" algn="tl">
                    <a:srgbClr val="000000">
                      <a:alpha val="43137"/>
                    </a:srgbClr>
                  </a:outerShdw>
                </a:effectLst>
              </a:rPr>
              <a:t> -d </a:t>
            </a:r>
            <a:r>
              <a:rPr lang="es-CO" b="1" dirty="0" err="1">
                <a:solidFill>
                  <a:schemeClr val="tx1"/>
                </a:solidFill>
                <a:effectLst>
                  <a:outerShdw blurRad="38100" dist="38100" dir="2700000" algn="tl">
                    <a:srgbClr val="000000">
                      <a:alpha val="43137"/>
                    </a:srgbClr>
                  </a:outerShdw>
                </a:effectLst>
              </a:rPr>
              <a:t>phpmyadmin</a:t>
            </a:r>
            <a:r>
              <a:rPr lang="es-CO" b="1" dirty="0">
                <a:solidFill>
                  <a:schemeClr val="tx1"/>
                </a:solidFill>
                <a:effectLst>
                  <a:outerShdw blurRad="38100" dist="38100" dir="2700000" algn="tl">
                    <a:srgbClr val="000000">
                      <a:alpha val="43137"/>
                    </a:srgbClr>
                  </a:outerShdw>
                </a:effectLst>
              </a:rPr>
              <a:t>/</a:t>
            </a:r>
            <a:r>
              <a:rPr lang="es-CO" b="1" dirty="0" err="1">
                <a:solidFill>
                  <a:schemeClr val="tx1"/>
                </a:solidFill>
                <a:effectLst>
                  <a:outerShdw blurRad="38100" dist="38100" dir="2700000" algn="tl">
                    <a:srgbClr val="000000">
                      <a:alpha val="43137"/>
                    </a:srgbClr>
                  </a:outerShdw>
                </a:effectLst>
              </a:rPr>
              <a:t>phpmyadmin</a:t>
            </a:r>
            <a:endParaRPr lang="es-CO" b="1" dirty="0">
              <a:solidFill>
                <a:schemeClr val="tx1"/>
              </a:solidFill>
              <a:effectLst>
                <a:outerShdw blurRad="38100" dist="38100" dir="2700000" algn="tl">
                  <a:srgbClr val="000000">
                    <a:alpha val="43137"/>
                  </a:srgbClr>
                </a:outerShdw>
              </a:effectLst>
            </a:endParaRPr>
          </a:p>
        </p:txBody>
      </p:sp>
      <p:sp>
        <p:nvSpPr>
          <p:cNvPr id="21" name="CuadroTexto 20">
            <a:extLst>
              <a:ext uri="{FF2B5EF4-FFF2-40B4-BE49-F238E27FC236}">
                <a16:creationId xmlns:a16="http://schemas.microsoft.com/office/drawing/2014/main" id="{9501807C-8916-3827-404A-9330AE72C90F}"/>
              </a:ext>
            </a:extLst>
          </p:cNvPr>
          <p:cNvSpPr txBox="1"/>
          <p:nvPr/>
        </p:nvSpPr>
        <p:spPr>
          <a:xfrm>
            <a:off x="193734" y="6189866"/>
            <a:ext cx="6749142" cy="30777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b="1" dirty="0" err="1">
                <a:solidFill>
                  <a:schemeClr val="tx1"/>
                </a:solidFill>
                <a:effectLst>
                  <a:outerShdw blurRad="38100" dist="38100" dir="2700000" algn="tl">
                    <a:srgbClr val="000000">
                      <a:alpha val="43137"/>
                    </a:srgbClr>
                  </a:outerShdw>
                </a:effectLst>
              </a:rPr>
              <a:t>docker</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exec</a:t>
            </a:r>
            <a:r>
              <a:rPr lang="es-CO" b="1" dirty="0">
                <a:solidFill>
                  <a:schemeClr val="tx1"/>
                </a:solidFill>
                <a:effectLst>
                  <a:outerShdw blurRad="38100" dist="38100" dir="2700000" algn="tl">
                    <a:srgbClr val="000000">
                      <a:alpha val="43137"/>
                    </a:srgbClr>
                  </a:outerShdw>
                </a:effectLst>
              </a:rPr>
              <a:t> -</a:t>
            </a:r>
            <a:r>
              <a:rPr lang="es-CO" b="1" dirty="0" err="1">
                <a:solidFill>
                  <a:schemeClr val="tx1"/>
                </a:solidFill>
                <a:effectLst>
                  <a:outerShdw blurRad="38100" dist="38100" dir="2700000" algn="tl">
                    <a:srgbClr val="000000">
                      <a:alpha val="43137"/>
                    </a:srgbClr>
                  </a:outerShdw>
                </a:effectLst>
              </a:rPr>
              <a:t>it</a:t>
            </a:r>
            <a:r>
              <a:rPr lang="es-CO" b="1" dirty="0">
                <a:solidFill>
                  <a:schemeClr val="tx1"/>
                </a:solidFill>
                <a:effectLst>
                  <a:outerShdw blurRad="38100" dist="38100" dir="2700000" algn="tl">
                    <a:srgbClr val="000000">
                      <a:alpha val="43137"/>
                    </a:srgbClr>
                  </a:outerShdw>
                </a:effectLst>
              </a:rPr>
              <a:t> e7c7e </a:t>
            </a:r>
            <a:r>
              <a:rPr lang="es-CO" b="1" dirty="0" err="1">
                <a:solidFill>
                  <a:schemeClr val="tx1"/>
                </a:solidFill>
                <a:effectLst>
                  <a:outerShdw blurRad="38100" dist="38100" dir="2700000" algn="tl">
                    <a:srgbClr val="000000">
                      <a:alpha val="43137"/>
                    </a:srgbClr>
                  </a:outerShdw>
                </a:effectLst>
              </a:rPr>
              <a:t>bash</a:t>
            </a:r>
            <a:endParaRPr lang="es-CO" b="1" dirty="0">
              <a:solidFill>
                <a:schemeClr val="tx1"/>
              </a:solidFill>
              <a:effectLst>
                <a:outerShdw blurRad="38100" dist="38100" dir="2700000" algn="tl">
                  <a:srgbClr val="000000">
                    <a:alpha val="43137"/>
                  </a:srgbClr>
                </a:outerShdw>
              </a:effectLst>
            </a:endParaRPr>
          </a:p>
        </p:txBody>
      </p:sp>
      <p:sp>
        <p:nvSpPr>
          <p:cNvPr id="8" name="CuadroTexto 7">
            <a:extLst>
              <a:ext uri="{FF2B5EF4-FFF2-40B4-BE49-F238E27FC236}">
                <a16:creationId xmlns:a16="http://schemas.microsoft.com/office/drawing/2014/main" id="{9ACCDF98-6DB8-67EC-02CE-6E0BBAD05664}"/>
              </a:ext>
            </a:extLst>
          </p:cNvPr>
          <p:cNvSpPr txBox="1"/>
          <p:nvPr/>
        </p:nvSpPr>
        <p:spPr>
          <a:xfrm>
            <a:off x="4452258" y="6559560"/>
            <a:ext cx="6727370" cy="307777"/>
          </a:xfrm>
          <a:prstGeom prst="rect">
            <a:avLst/>
          </a:prstGeom>
          <a:noFill/>
        </p:spPr>
        <p:txBody>
          <a:bodyPr wrap="square">
            <a:spAutoFit/>
          </a:bodyPr>
          <a:lstStyle/>
          <a:p>
            <a:r>
              <a:rPr lang="es-CO" dirty="0"/>
              <a:t>4f9627f369b0be07c7282fa06aa216d193ec298ea63208f5</a:t>
            </a:r>
          </a:p>
        </p:txBody>
      </p:sp>
    </p:spTree>
    <p:extLst>
      <p:ext uri="{BB962C8B-B14F-4D97-AF65-F5344CB8AC3E}">
        <p14:creationId xmlns:p14="http://schemas.microsoft.com/office/powerpoint/2010/main" val="200267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DOCKER</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5" name="CuadroTexto 4">
            <a:extLst>
              <a:ext uri="{FF2B5EF4-FFF2-40B4-BE49-F238E27FC236}">
                <a16:creationId xmlns:a16="http://schemas.microsoft.com/office/drawing/2014/main" id="{BE183172-3EFF-D861-A18F-FBDF3FE5B078}"/>
              </a:ext>
            </a:extLst>
          </p:cNvPr>
          <p:cNvSpPr txBox="1"/>
          <p:nvPr/>
        </p:nvSpPr>
        <p:spPr>
          <a:xfrm>
            <a:off x="117760" y="1658556"/>
            <a:ext cx="6762466" cy="389915"/>
          </a:xfrm>
          <a:prstGeom prst="rect">
            <a:avLst/>
          </a:prstGeom>
          <a:noFill/>
        </p:spPr>
        <p:txBody>
          <a:bodyPr wrap="square">
            <a:spAutoFit/>
          </a:bodyPr>
          <a:lstStyle/>
          <a:p>
            <a:pPr algn="just">
              <a:lnSpc>
                <a:spcPct val="115000"/>
              </a:lnSpc>
              <a:spcAft>
                <a:spcPts val="1000"/>
              </a:spcAft>
            </a:pPr>
            <a:r>
              <a:rPr lang="es-CO" sz="1800" b="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Ingresar a </a:t>
            </a:r>
            <a:r>
              <a:rPr lang="es-CO" sz="1800" b="1" dirty="0" err="1">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mn-lt"/>
                <a:ea typeface="Calibri" panose="020F0502020204030204" pitchFamily="34" charset="0"/>
                <a:cs typeface="Times New Roman" panose="02020603050405020304" pitchFamily="18" charset="0"/>
              </a:rPr>
              <a:t>mysql</a:t>
            </a:r>
            <a:endParaRPr lang="es-CO" sz="1800" dirty="0">
              <a:effectLst/>
              <a:latin typeface="+mn-lt"/>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1DC4BA7D-790A-1CF2-07EC-99F89664E7E5}"/>
              </a:ext>
            </a:extLst>
          </p:cNvPr>
          <p:cNvPicPr>
            <a:picLocks noChangeAspect="1"/>
          </p:cNvPicPr>
          <p:nvPr/>
        </p:nvPicPr>
        <p:blipFill>
          <a:blip r:embed="rId3"/>
          <a:stretch>
            <a:fillRect/>
          </a:stretch>
        </p:blipFill>
        <p:spPr>
          <a:xfrm>
            <a:off x="232400" y="2048471"/>
            <a:ext cx="6141104" cy="4622853"/>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10FC08AA-29C0-7C8A-E739-48CCA4CB6AEF}"/>
              </a:ext>
            </a:extLst>
          </p:cNvPr>
          <p:cNvSpPr txBox="1"/>
          <p:nvPr/>
        </p:nvSpPr>
        <p:spPr>
          <a:xfrm>
            <a:off x="6237024" y="2459919"/>
            <a:ext cx="6721522" cy="381579"/>
          </a:xfrm>
          <a:prstGeom prst="rect">
            <a:avLst/>
          </a:prstGeom>
          <a:noFill/>
        </p:spPr>
        <p:txBody>
          <a:bodyPr wrap="square">
            <a:spAutoFit/>
          </a:bodyPr>
          <a:lstStyle/>
          <a:p>
            <a:pPr marL="342900" lvl="0" indent="-342900" algn="just">
              <a:lnSpc>
                <a:spcPct val="115000"/>
              </a:lnSpc>
              <a:spcAft>
                <a:spcPts val="1000"/>
              </a:spcAft>
              <a:buFont typeface="Symbol" panose="05050102010706020507" pitchFamily="18" charset="2"/>
              <a:buChar char=""/>
            </a:pPr>
            <a:r>
              <a:rPr lang="es-CO" sz="1800" b="1" dirty="0">
                <a:ln w="9525" cap="flat" cmpd="sng" algn="ctr">
                  <a:solidFill>
                    <a:srgbClr val="FFFFFF"/>
                  </a:solidFill>
                  <a:prstDash val="solid"/>
                  <a:round/>
                </a:ln>
                <a:effectLst>
                  <a:outerShdw blurRad="12700" dist="38100" dir="2700000" algn="tl">
                    <a:schemeClr val="bg1">
                      <a:lumMod val="50000"/>
                    </a:schemeClr>
                  </a:outerShdw>
                </a:effectLst>
                <a:latin typeface="+mn-lt"/>
                <a:cs typeface="Times New Roman" panose="02020603050405020304" pitchFamily="18" charset="0"/>
              </a:rPr>
              <a:t>Ingresar al </a:t>
            </a:r>
            <a:r>
              <a:rPr lang="es-CO" sz="1800" b="1" dirty="0" err="1">
                <a:ln w="9525" cap="flat" cmpd="sng" algn="ctr">
                  <a:solidFill>
                    <a:srgbClr val="FFFFFF"/>
                  </a:solidFill>
                  <a:prstDash val="solid"/>
                  <a:round/>
                </a:ln>
                <a:effectLst>
                  <a:outerShdw blurRad="12700" dist="38100" dir="2700000" algn="tl">
                    <a:schemeClr val="bg1">
                      <a:lumMod val="50000"/>
                    </a:schemeClr>
                  </a:outerShdw>
                </a:effectLst>
                <a:latin typeface="+mn-lt"/>
                <a:cs typeface="Times New Roman" panose="02020603050405020304" pitchFamily="18" charset="0"/>
              </a:rPr>
              <a:t>PhpMyAdmin</a:t>
            </a:r>
            <a:r>
              <a:rPr lang="es-CO" sz="1800" b="1" dirty="0">
                <a:ln w="9525" cap="flat" cmpd="sng" algn="ctr">
                  <a:solidFill>
                    <a:srgbClr val="FFFFFF"/>
                  </a:solidFill>
                  <a:prstDash val="solid"/>
                  <a:round/>
                </a:ln>
                <a:effectLst>
                  <a:outerShdw blurRad="12700" dist="38100" dir="2700000" algn="tl">
                    <a:schemeClr val="bg1">
                      <a:lumMod val="50000"/>
                    </a:schemeClr>
                  </a:outerShdw>
                </a:effectLst>
                <a:latin typeface="+mn-lt"/>
                <a:cs typeface="Times New Roman" panose="02020603050405020304" pitchFamily="18" charset="0"/>
              </a:rPr>
              <a:t> desde </a:t>
            </a:r>
            <a:r>
              <a:rPr lang="es-CO" sz="1400" u="sng" dirty="0">
                <a:solidFill>
                  <a:srgbClr val="0000FF"/>
                </a:solidFill>
                <a:effectLst/>
                <a:latin typeface="+mn-lt"/>
                <a:ea typeface="Calibri" panose="020F0502020204030204" pitchFamily="34" charset="0"/>
                <a:cs typeface="Times New Roman" panose="02020603050405020304" pitchFamily="18" charset="0"/>
                <a:hlinkClick r:id="rId4"/>
              </a:rPr>
              <a:t>http://localhost:8080/</a:t>
            </a:r>
            <a:endParaRPr lang="es-CO" sz="1400" dirty="0">
              <a:effectLst/>
              <a:latin typeface="+mn-lt"/>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13EE4BCB-DEC3-C9C9-6E95-8D1CBB6D31BA}"/>
              </a:ext>
            </a:extLst>
          </p:cNvPr>
          <p:cNvPicPr>
            <a:picLocks noChangeAspect="1"/>
          </p:cNvPicPr>
          <p:nvPr/>
        </p:nvPicPr>
        <p:blipFill>
          <a:blip r:embed="rId5"/>
          <a:stretch>
            <a:fillRect/>
          </a:stretch>
        </p:blipFill>
        <p:spPr>
          <a:xfrm>
            <a:off x="6488144" y="3083289"/>
            <a:ext cx="5471456" cy="2818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010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dirty="0">
                <a:solidFill>
                  <a:schemeClr val="lt1"/>
                </a:solidFill>
                <a:latin typeface="Work Sans Medium"/>
                <a:ea typeface="Work Sans Medium"/>
                <a:cs typeface="Work Sans Medium"/>
                <a:sym typeface="Work Sans Medium"/>
              </a:rPr>
              <a:t>Conectando al servidor MySQL</a:t>
            </a:r>
            <a:endParaRPr dirty="0"/>
          </a:p>
        </p:txBody>
      </p:sp>
      <p:pic>
        <p:nvPicPr>
          <p:cNvPr id="4" name="Imagen 3">
            <a:extLst>
              <a:ext uri="{FF2B5EF4-FFF2-40B4-BE49-F238E27FC236}">
                <a16:creationId xmlns:a16="http://schemas.microsoft.com/office/drawing/2014/main" id="{FDE62CF5-8AC3-53E4-C3C0-A96637CF051A}"/>
              </a:ext>
            </a:extLst>
          </p:cNvPr>
          <p:cNvPicPr>
            <a:picLocks noChangeAspect="1"/>
          </p:cNvPicPr>
          <p:nvPr/>
        </p:nvPicPr>
        <p:blipFill>
          <a:blip r:embed="rId3"/>
          <a:srcRect/>
          <a:stretch/>
        </p:blipFill>
        <p:spPr>
          <a:xfrm>
            <a:off x="1639794" y="2231400"/>
            <a:ext cx="9021941" cy="3864013"/>
          </a:xfrm>
          <a:prstGeom prst="rect">
            <a:avLst/>
          </a:prstGeom>
        </p:spPr>
      </p:pic>
    </p:spTree>
    <p:extLst>
      <p:ext uri="{BB962C8B-B14F-4D97-AF65-F5344CB8AC3E}">
        <p14:creationId xmlns:p14="http://schemas.microsoft.com/office/powerpoint/2010/main" val="1729857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DOCKER</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6" name="CuadroTexto 5">
            <a:extLst>
              <a:ext uri="{FF2B5EF4-FFF2-40B4-BE49-F238E27FC236}">
                <a16:creationId xmlns:a16="http://schemas.microsoft.com/office/drawing/2014/main" id="{130866BD-7B7B-F5D4-F51F-60029AA40A16}"/>
              </a:ext>
            </a:extLst>
          </p:cNvPr>
          <p:cNvSpPr txBox="1"/>
          <p:nvPr/>
        </p:nvSpPr>
        <p:spPr>
          <a:xfrm>
            <a:off x="277415" y="1802454"/>
            <a:ext cx="6378574"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err="1">
                <a:solidFill>
                  <a:schemeClr val="tx1"/>
                </a:solidFill>
                <a:effectLst>
                  <a:outerShdw blurRad="38100" dist="38100" dir="2700000" algn="tl">
                    <a:srgbClr val="000000">
                      <a:alpha val="43137"/>
                    </a:srgbClr>
                  </a:outerShdw>
                </a:effectLst>
              </a:rPr>
              <a:t>docker</a:t>
            </a:r>
            <a:r>
              <a:rPr lang="es-CO" sz="2000" b="1" dirty="0">
                <a:solidFill>
                  <a:schemeClr val="tx1"/>
                </a:solidFill>
                <a:effectLst>
                  <a:outerShdw blurRad="38100" dist="38100" dir="2700000" algn="tl">
                    <a:srgbClr val="000000">
                      <a:alpha val="43137"/>
                    </a:srgbClr>
                  </a:outerShdw>
                </a:effectLst>
              </a:rPr>
              <a:t> run -i -t -p 8888:8888 </a:t>
            </a:r>
            <a:r>
              <a:rPr lang="es-CO" sz="2000" b="1" dirty="0" err="1">
                <a:solidFill>
                  <a:schemeClr val="tx1"/>
                </a:solidFill>
                <a:effectLst>
                  <a:outerShdw blurRad="38100" dist="38100" dir="2700000" algn="tl">
                    <a:srgbClr val="000000">
                      <a:alpha val="43137"/>
                    </a:srgbClr>
                  </a:outerShdw>
                </a:effectLst>
              </a:rPr>
              <a:t>continuumio</a:t>
            </a:r>
            <a:r>
              <a:rPr lang="es-CO" sz="2000" b="1" dirty="0">
                <a:solidFill>
                  <a:schemeClr val="tx1"/>
                </a:solidFill>
                <a:effectLst>
                  <a:outerShdw blurRad="38100" dist="38100" dir="2700000" algn="tl">
                    <a:srgbClr val="000000">
                      <a:alpha val="43137"/>
                    </a:srgbClr>
                  </a:outerShdw>
                </a:effectLst>
              </a:rPr>
              <a:t>/anaconda3 /</a:t>
            </a:r>
            <a:r>
              <a:rPr lang="es-CO" sz="2000" b="1" dirty="0" err="1">
                <a:solidFill>
                  <a:schemeClr val="tx1"/>
                </a:solidFill>
                <a:effectLst>
                  <a:outerShdw blurRad="38100" dist="38100" dir="2700000" algn="tl">
                    <a:srgbClr val="000000">
                      <a:alpha val="43137"/>
                    </a:srgbClr>
                  </a:outerShdw>
                </a:effectLst>
              </a:rPr>
              <a:t>bin</a:t>
            </a:r>
            <a:r>
              <a:rPr lang="es-CO" sz="2000" b="1" dirty="0">
                <a:solidFill>
                  <a:schemeClr val="tx1"/>
                </a:solidFill>
                <a:effectLst>
                  <a:outerShdw blurRad="38100" dist="38100" dir="2700000" algn="tl">
                    <a:srgbClr val="000000">
                      <a:alpha val="43137"/>
                    </a:srgbClr>
                  </a:outerShdw>
                </a:effectLst>
              </a:rPr>
              <a:t>/</a:t>
            </a:r>
            <a:r>
              <a:rPr lang="es-CO" sz="2000" b="1" dirty="0" err="1">
                <a:solidFill>
                  <a:schemeClr val="tx1"/>
                </a:solidFill>
                <a:effectLst>
                  <a:outerShdw blurRad="38100" dist="38100" dir="2700000" algn="tl">
                    <a:srgbClr val="000000">
                      <a:alpha val="43137"/>
                    </a:srgbClr>
                  </a:outerShdw>
                </a:effectLst>
              </a:rPr>
              <a:t>bash</a:t>
            </a:r>
            <a:r>
              <a:rPr lang="es-CO" sz="2000" b="1" dirty="0">
                <a:solidFill>
                  <a:schemeClr val="tx1"/>
                </a:solidFill>
                <a:effectLst>
                  <a:outerShdw blurRad="38100" dist="38100" dir="2700000" algn="tl">
                    <a:srgbClr val="000000">
                      <a:alpha val="43137"/>
                    </a:srgbClr>
                  </a:outerShdw>
                </a:effectLst>
              </a:rPr>
              <a:t> -c " </a:t>
            </a:r>
            <a:r>
              <a:rPr lang="es-CO" sz="2000" b="1" dirty="0" err="1">
                <a:solidFill>
                  <a:schemeClr val="tx1"/>
                </a:solidFill>
                <a:effectLst>
                  <a:outerShdw blurRad="38100" dist="38100" dir="2700000" algn="tl">
                    <a:srgbClr val="000000">
                      <a:alpha val="43137"/>
                    </a:srgbClr>
                  </a:outerShdw>
                </a:effectLst>
              </a:rPr>
              <a:t>conda</a:t>
            </a:r>
            <a:r>
              <a:rPr lang="es-CO" sz="2000" b="1" dirty="0">
                <a:solidFill>
                  <a:schemeClr val="tx1"/>
                </a:solidFill>
                <a:effectLst>
                  <a:outerShdw blurRad="38100" dist="38100" dir="2700000" algn="tl">
                    <a:srgbClr val="000000">
                      <a:alpha val="43137"/>
                    </a:srgbClr>
                  </a:outerShdw>
                </a:effectLst>
              </a:rPr>
              <a:t> </a:t>
            </a:r>
            <a:r>
              <a:rPr lang="es-CO" sz="2000" b="1" dirty="0" err="1">
                <a:solidFill>
                  <a:schemeClr val="tx1"/>
                </a:solidFill>
                <a:effectLst>
                  <a:outerShdw blurRad="38100" dist="38100" dir="2700000" algn="tl">
                    <a:srgbClr val="000000">
                      <a:alpha val="43137"/>
                    </a:srgbClr>
                  </a:outerShdw>
                </a:effectLst>
              </a:rPr>
              <a:t>install</a:t>
            </a:r>
            <a:r>
              <a:rPr lang="es-CO" sz="2000" b="1" dirty="0">
                <a:solidFill>
                  <a:schemeClr val="tx1"/>
                </a:solidFill>
                <a:effectLst>
                  <a:outerShdw blurRad="38100" dist="38100" dir="2700000" algn="tl">
                    <a:srgbClr val="000000">
                      <a:alpha val="43137"/>
                    </a:srgbClr>
                  </a:outerShdw>
                </a:effectLst>
              </a:rPr>
              <a:t> </a:t>
            </a:r>
            <a:r>
              <a:rPr lang="es-CO" sz="2000" b="1" dirty="0" err="1">
                <a:solidFill>
                  <a:schemeClr val="tx1"/>
                </a:solidFill>
                <a:effectLst>
                  <a:outerShdw blurRad="38100" dist="38100" dir="2700000" algn="tl">
                    <a:srgbClr val="000000">
                      <a:alpha val="43137"/>
                    </a:srgbClr>
                  </a:outerShdw>
                </a:effectLst>
              </a:rPr>
              <a:t>jupyter</a:t>
            </a:r>
            <a:r>
              <a:rPr lang="es-CO" sz="2000" b="1" dirty="0">
                <a:solidFill>
                  <a:schemeClr val="tx1"/>
                </a:solidFill>
                <a:effectLst>
                  <a:outerShdw blurRad="38100" dist="38100" dir="2700000" algn="tl">
                    <a:srgbClr val="000000">
                      <a:alpha val="43137"/>
                    </a:srgbClr>
                  </a:outerShdw>
                </a:effectLst>
              </a:rPr>
              <a:t> -y --</a:t>
            </a:r>
            <a:r>
              <a:rPr lang="es-CO" sz="2000" b="1" dirty="0" err="1">
                <a:solidFill>
                  <a:schemeClr val="tx1"/>
                </a:solidFill>
                <a:effectLst>
                  <a:outerShdw blurRad="38100" dist="38100" dir="2700000" algn="tl">
                    <a:srgbClr val="000000">
                      <a:alpha val="43137"/>
                    </a:srgbClr>
                  </a:outerShdw>
                </a:effectLst>
              </a:rPr>
              <a:t>quiet</a:t>
            </a:r>
            <a:r>
              <a:rPr lang="es-CO" sz="2000" b="1" dirty="0">
                <a:solidFill>
                  <a:schemeClr val="tx1"/>
                </a:solidFill>
                <a:effectLst>
                  <a:outerShdw blurRad="38100" dist="38100" dir="2700000" algn="tl">
                    <a:srgbClr val="000000">
                      <a:alpha val="43137"/>
                    </a:srgbClr>
                  </a:outerShdw>
                </a:effectLst>
              </a:rPr>
              <a:t> &amp;&amp; </a:t>
            </a:r>
            <a:r>
              <a:rPr lang="es-CO" sz="2000" b="1" dirty="0" err="1">
                <a:solidFill>
                  <a:schemeClr val="tx1"/>
                </a:solidFill>
                <a:effectLst>
                  <a:outerShdw blurRad="38100" dist="38100" dir="2700000" algn="tl">
                    <a:srgbClr val="000000">
                      <a:alpha val="43137"/>
                    </a:srgbClr>
                  </a:outerShdw>
                </a:effectLst>
              </a:rPr>
              <a:t>mkdir</a:t>
            </a:r>
            <a:r>
              <a:rPr lang="es-CO" sz="2000" b="1" dirty="0">
                <a:solidFill>
                  <a:schemeClr val="tx1"/>
                </a:solidFill>
                <a:effectLst>
                  <a:outerShdw blurRad="38100" dist="38100" dir="2700000" algn="tl">
                    <a:srgbClr val="000000">
                      <a:alpha val="43137"/>
                    </a:srgbClr>
                  </a:outerShdw>
                </a:effectLst>
              </a:rPr>
              <a:t> -p /</a:t>
            </a:r>
            <a:r>
              <a:rPr lang="es-CO" sz="2000" b="1" dirty="0" err="1">
                <a:solidFill>
                  <a:schemeClr val="tx1"/>
                </a:solidFill>
                <a:effectLst>
                  <a:outerShdw blurRad="38100" dist="38100" dir="2700000" algn="tl">
                    <a:srgbClr val="000000">
                      <a:alpha val="43137"/>
                    </a:srgbClr>
                  </a:outerShdw>
                </a:effectLst>
              </a:rPr>
              <a:t>opt</a:t>
            </a:r>
            <a:r>
              <a:rPr lang="es-CO" sz="2000" b="1" dirty="0">
                <a:solidFill>
                  <a:schemeClr val="tx1"/>
                </a:solidFill>
                <a:effectLst>
                  <a:outerShdw blurRad="38100" dist="38100" dir="2700000" algn="tl">
                    <a:srgbClr val="000000">
                      <a:alpha val="43137"/>
                    </a:srgbClr>
                  </a:outerShdw>
                </a:effectLst>
              </a:rPr>
              <a:t>/notebooks &amp;&amp; </a:t>
            </a:r>
            <a:r>
              <a:rPr lang="es-CO" sz="2000" b="1" dirty="0" err="1">
                <a:solidFill>
                  <a:schemeClr val="tx1"/>
                </a:solidFill>
                <a:effectLst>
                  <a:outerShdw blurRad="38100" dist="38100" dir="2700000" algn="tl">
                    <a:srgbClr val="000000">
                      <a:alpha val="43137"/>
                    </a:srgbClr>
                  </a:outerShdw>
                </a:effectLst>
              </a:rPr>
              <a:t>jupyter</a:t>
            </a:r>
            <a:r>
              <a:rPr lang="es-CO" sz="2000" b="1" dirty="0">
                <a:solidFill>
                  <a:schemeClr val="tx1"/>
                </a:solidFill>
                <a:effectLst>
                  <a:outerShdw blurRad="38100" dist="38100" dir="2700000" algn="tl">
                    <a:srgbClr val="000000">
                      <a:alpha val="43137"/>
                    </a:srgbClr>
                  </a:outerShdw>
                </a:effectLst>
              </a:rPr>
              <a:t> notebook --notebook-</a:t>
            </a:r>
            <a:r>
              <a:rPr lang="es-CO" sz="2000" b="1" dirty="0" err="1">
                <a:solidFill>
                  <a:schemeClr val="tx1"/>
                </a:solidFill>
                <a:effectLst>
                  <a:outerShdw blurRad="38100" dist="38100" dir="2700000" algn="tl">
                    <a:srgbClr val="000000">
                      <a:alpha val="43137"/>
                    </a:srgbClr>
                  </a:outerShdw>
                </a:effectLst>
              </a:rPr>
              <a:t>dir</a:t>
            </a:r>
            <a:r>
              <a:rPr lang="es-CO" sz="2000" b="1" dirty="0">
                <a:solidFill>
                  <a:schemeClr val="tx1"/>
                </a:solidFill>
                <a:effectLst>
                  <a:outerShdw blurRad="38100" dist="38100" dir="2700000" algn="tl">
                    <a:srgbClr val="000000">
                      <a:alpha val="43137"/>
                    </a:srgbClr>
                  </a:outerShdw>
                </a:effectLst>
              </a:rPr>
              <a:t>=/</a:t>
            </a:r>
            <a:r>
              <a:rPr lang="es-CO" sz="2000" b="1" dirty="0" err="1">
                <a:solidFill>
                  <a:schemeClr val="tx1"/>
                </a:solidFill>
                <a:effectLst>
                  <a:outerShdw blurRad="38100" dist="38100" dir="2700000" algn="tl">
                    <a:srgbClr val="000000">
                      <a:alpha val="43137"/>
                    </a:srgbClr>
                  </a:outerShdw>
                </a:effectLst>
              </a:rPr>
              <a:t>opt</a:t>
            </a:r>
            <a:r>
              <a:rPr lang="es-CO" sz="2000" b="1" dirty="0">
                <a:solidFill>
                  <a:schemeClr val="tx1"/>
                </a:solidFill>
                <a:effectLst>
                  <a:outerShdw blurRad="38100" dist="38100" dir="2700000" algn="tl">
                    <a:srgbClr val="000000">
                      <a:alpha val="43137"/>
                    </a:srgbClr>
                  </a:outerShdw>
                </a:effectLst>
              </a:rPr>
              <a:t>/notebooks --</a:t>
            </a:r>
            <a:r>
              <a:rPr lang="es-CO" sz="2000" b="1" dirty="0" err="1">
                <a:solidFill>
                  <a:schemeClr val="tx1"/>
                </a:solidFill>
                <a:effectLst>
                  <a:outerShdw blurRad="38100" dist="38100" dir="2700000" algn="tl">
                    <a:srgbClr val="000000">
                      <a:alpha val="43137"/>
                    </a:srgbClr>
                  </a:outerShdw>
                </a:effectLst>
              </a:rPr>
              <a:t>ip</a:t>
            </a:r>
            <a:r>
              <a:rPr lang="es-CO" sz="2000" b="1" dirty="0">
                <a:solidFill>
                  <a:schemeClr val="tx1"/>
                </a:solidFill>
                <a:effectLst>
                  <a:outerShdw blurRad="38100" dist="38100" dir="2700000" algn="tl">
                    <a:srgbClr val="000000">
                      <a:alpha val="43137"/>
                    </a:srgbClr>
                  </a:outerShdw>
                </a:effectLst>
              </a:rPr>
              <a:t>='*' --</a:t>
            </a:r>
            <a:r>
              <a:rPr lang="es-CO" sz="2000" b="1" dirty="0" err="1">
                <a:solidFill>
                  <a:schemeClr val="tx1"/>
                </a:solidFill>
                <a:effectLst>
                  <a:outerShdw blurRad="38100" dist="38100" dir="2700000" algn="tl">
                    <a:srgbClr val="000000">
                      <a:alpha val="43137"/>
                    </a:srgbClr>
                  </a:outerShdw>
                </a:effectLst>
              </a:rPr>
              <a:t>port</a:t>
            </a:r>
            <a:r>
              <a:rPr lang="es-CO" sz="2000" b="1" dirty="0">
                <a:solidFill>
                  <a:schemeClr val="tx1"/>
                </a:solidFill>
                <a:effectLst>
                  <a:outerShdw blurRad="38100" dist="38100" dir="2700000" algn="tl">
                    <a:srgbClr val="000000">
                      <a:alpha val="43137"/>
                    </a:srgbClr>
                  </a:outerShdw>
                </a:effectLst>
              </a:rPr>
              <a:t>=8888 --no-browser --</a:t>
            </a:r>
            <a:r>
              <a:rPr lang="es-CO" sz="2000" b="1" dirty="0" err="1">
                <a:solidFill>
                  <a:schemeClr val="tx1"/>
                </a:solidFill>
                <a:effectLst>
                  <a:outerShdw blurRad="38100" dist="38100" dir="2700000" algn="tl">
                    <a:srgbClr val="000000">
                      <a:alpha val="43137"/>
                    </a:srgbClr>
                  </a:outerShdw>
                </a:effectLst>
              </a:rPr>
              <a:t>allow-root</a:t>
            </a:r>
            <a:r>
              <a:rPr lang="es-CO" sz="2000" b="1" dirty="0">
                <a:solidFill>
                  <a:schemeClr val="tx1"/>
                </a:solidFill>
                <a:effectLst>
                  <a:outerShdw blurRad="38100" dist="38100" dir="2700000" algn="tl">
                    <a:srgbClr val="000000">
                      <a:alpha val="43137"/>
                    </a:srgbClr>
                  </a:outerShdw>
                </a:effectLst>
              </a:rPr>
              <a:t>"</a:t>
            </a:r>
          </a:p>
        </p:txBody>
      </p:sp>
      <p:sp>
        <p:nvSpPr>
          <p:cNvPr id="9" name="CuadroTexto 8">
            <a:extLst>
              <a:ext uri="{FF2B5EF4-FFF2-40B4-BE49-F238E27FC236}">
                <a16:creationId xmlns:a16="http://schemas.microsoft.com/office/drawing/2014/main" id="{49DD253A-D834-85E1-B0AD-272E969FB2BA}"/>
              </a:ext>
            </a:extLst>
          </p:cNvPr>
          <p:cNvSpPr txBox="1"/>
          <p:nvPr/>
        </p:nvSpPr>
        <p:spPr>
          <a:xfrm>
            <a:off x="146788" y="1340789"/>
            <a:ext cx="2784737" cy="461665"/>
          </a:xfrm>
          <a:prstGeom prst="rect">
            <a:avLst/>
          </a:prstGeom>
          <a:noFill/>
        </p:spPr>
        <p:txBody>
          <a:bodyPr wrap="none" rtlCol="0">
            <a:spAutoFit/>
          </a:bodyPr>
          <a:lstStyle/>
          <a:p>
            <a:r>
              <a:rPr lang="es-ES" sz="2400" b="1" dirty="0">
                <a:effectLst>
                  <a:outerShdw blurRad="38100" dist="38100" dir="2700000" algn="tl">
                    <a:srgbClr val="000000">
                      <a:alpha val="43137"/>
                    </a:srgbClr>
                  </a:outerShdw>
                </a:effectLst>
              </a:rPr>
              <a:t>Instalar JUPYTER</a:t>
            </a:r>
            <a:endParaRPr lang="es-CO" sz="2400" b="1"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86F38734-A1BA-6F06-75FD-B8AC269FAB74}"/>
              </a:ext>
            </a:extLst>
          </p:cNvPr>
          <p:cNvSpPr txBox="1"/>
          <p:nvPr/>
        </p:nvSpPr>
        <p:spPr>
          <a:xfrm>
            <a:off x="280537" y="4021559"/>
            <a:ext cx="6375451"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800" b="1" dirty="0">
                <a:solidFill>
                  <a:schemeClr val="tx1"/>
                </a:solidFill>
                <a:effectLst>
                  <a:outerShdw blurRad="38100" dist="38100" dir="2700000" algn="tl">
                    <a:srgbClr val="000000">
                      <a:alpha val="43137"/>
                    </a:srgbClr>
                  </a:outerShdw>
                </a:effectLst>
              </a:rPr>
              <a:t>C:\Users\Administrador&gt;docker </a:t>
            </a:r>
            <a:r>
              <a:rPr lang="es-CO" sz="1800" b="1" dirty="0" err="1">
                <a:solidFill>
                  <a:schemeClr val="tx1"/>
                </a:solidFill>
                <a:effectLst>
                  <a:outerShdw blurRad="38100" dist="38100" dir="2700000" algn="tl">
                    <a:srgbClr val="000000">
                      <a:alpha val="43137"/>
                    </a:srgbClr>
                  </a:outerShdw>
                </a:effectLst>
              </a:rPr>
              <a:t>exec</a:t>
            </a:r>
            <a:r>
              <a:rPr lang="es-CO" sz="1800" b="1" dirty="0">
                <a:solidFill>
                  <a:schemeClr val="tx1"/>
                </a:solidFill>
                <a:effectLst>
                  <a:outerShdw blurRad="38100" dist="38100" dir="2700000" algn="tl">
                    <a:srgbClr val="000000">
                      <a:alpha val="43137"/>
                    </a:srgbClr>
                  </a:outerShdw>
                </a:effectLst>
              </a:rPr>
              <a:t> -</a:t>
            </a:r>
            <a:r>
              <a:rPr lang="es-CO" sz="1800" b="1" dirty="0" err="1">
                <a:solidFill>
                  <a:schemeClr val="tx1"/>
                </a:solidFill>
                <a:effectLst>
                  <a:outerShdw blurRad="38100" dist="38100" dir="2700000" algn="tl">
                    <a:srgbClr val="000000">
                      <a:alpha val="43137"/>
                    </a:srgbClr>
                  </a:outerShdw>
                </a:effectLst>
              </a:rPr>
              <a:t>it</a:t>
            </a:r>
            <a:r>
              <a:rPr lang="es-CO" sz="1800" b="1" dirty="0">
                <a:solidFill>
                  <a:schemeClr val="tx1"/>
                </a:solidFill>
                <a:effectLst>
                  <a:outerShdw blurRad="38100" dist="38100" dir="2700000" algn="tl">
                    <a:srgbClr val="000000">
                      <a:alpha val="43137"/>
                    </a:srgbClr>
                  </a:outerShdw>
                </a:effectLst>
              </a:rPr>
              <a:t> b60117367bff </a:t>
            </a:r>
            <a:r>
              <a:rPr lang="es-CO" sz="1800" b="1" dirty="0" err="1">
                <a:solidFill>
                  <a:schemeClr val="tx1"/>
                </a:solidFill>
                <a:effectLst>
                  <a:outerShdw blurRad="38100" dist="38100" dir="2700000" algn="tl">
                    <a:srgbClr val="000000">
                      <a:alpha val="43137"/>
                    </a:srgbClr>
                  </a:outerShdw>
                </a:effectLst>
              </a:rPr>
              <a:t>bash</a:t>
            </a:r>
            <a:endParaRPr lang="es-CO" sz="1800" b="1" dirty="0">
              <a:solidFill>
                <a:schemeClr val="tx1"/>
              </a:solidFill>
              <a:effectLst>
                <a:outerShdw blurRad="38100" dist="38100" dir="2700000" algn="tl">
                  <a:srgbClr val="000000">
                    <a:alpha val="43137"/>
                  </a:srgbClr>
                </a:outerShdw>
              </a:effectLst>
            </a:endParaRPr>
          </a:p>
          <a:p>
            <a:r>
              <a:rPr lang="es-CO" sz="1800" b="1" dirty="0">
                <a:solidFill>
                  <a:schemeClr val="tx1"/>
                </a:solidFill>
                <a:effectLst>
                  <a:outerShdw blurRad="38100" dist="38100" dir="2700000" algn="tl">
                    <a:srgbClr val="000000">
                      <a:alpha val="43137"/>
                    </a:srgbClr>
                  </a:outerShdw>
                </a:effectLst>
              </a:rPr>
              <a:t>(base) root@b60117367bff:/# </a:t>
            </a:r>
            <a:r>
              <a:rPr lang="es-CO" sz="1800" b="1" dirty="0" err="1">
                <a:solidFill>
                  <a:schemeClr val="tx1"/>
                </a:solidFill>
                <a:effectLst>
                  <a:outerShdw blurRad="38100" dist="38100" dir="2700000" algn="tl">
                    <a:srgbClr val="000000">
                      <a:alpha val="43137"/>
                    </a:srgbClr>
                  </a:outerShdw>
                </a:effectLst>
              </a:rPr>
              <a:t>jupyter</a:t>
            </a:r>
            <a:r>
              <a:rPr lang="es-CO" sz="1800" b="1" dirty="0">
                <a:solidFill>
                  <a:schemeClr val="tx1"/>
                </a:solidFill>
                <a:effectLst>
                  <a:outerShdw blurRad="38100" dist="38100" dir="2700000" algn="tl">
                    <a:srgbClr val="000000">
                      <a:alpha val="43137"/>
                    </a:srgbClr>
                  </a:outerShdw>
                </a:effectLst>
              </a:rPr>
              <a:t> notebook </a:t>
            </a:r>
            <a:r>
              <a:rPr lang="es-CO" sz="1800" b="1" dirty="0" err="1">
                <a:solidFill>
                  <a:schemeClr val="tx1"/>
                </a:solidFill>
                <a:effectLst>
                  <a:outerShdw blurRad="38100" dist="38100" dir="2700000" algn="tl">
                    <a:srgbClr val="000000">
                      <a:alpha val="43137"/>
                    </a:srgbClr>
                  </a:outerShdw>
                </a:effectLst>
              </a:rPr>
              <a:t>list</a:t>
            </a:r>
            <a:endParaRPr lang="es-CO" sz="1800" b="1" dirty="0">
              <a:solidFill>
                <a:schemeClr val="tx1"/>
              </a:solidFill>
              <a:effectLst>
                <a:outerShdw blurRad="38100" dist="38100" dir="2700000" algn="tl">
                  <a:srgbClr val="000000">
                    <a:alpha val="43137"/>
                  </a:srgbClr>
                </a:outerShdw>
              </a:effectLst>
            </a:endParaRPr>
          </a:p>
          <a:p>
            <a:r>
              <a:rPr lang="es-CO" sz="1800" b="1" dirty="0" err="1">
                <a:solidFill>
                  <a:schemeClr val="tx1"/>
                </a:solidFill>
                <a:effectLst>
                  <a:outerShdw blurRad="38100" dist="38100" dir="2700000" algn="tl">
                    <a:srgbClr val="000000">
                      <a:alpha val="43137"/>
                    </a:srgbClr>
                  </a:outerShdw>
                </a:effectLst>
              </a:rPr>
              <a:t>Currently</a:t>
            </a:r>
            <a:r>
              <a:rPr lang="es-CO" sz="1800" b="1" dirty="0">
                <a:solidFill>
                  <a:schemeClr val="tx1"/>
                </a:solidFill>
                <a:effectLst>
                  <a:outerShdw blurRad="38100" dist="38100" dir="2700000" algn="tl">
                    <a:srgbClr val="000000">
                      <a:alpha val="43137"/>
                    </a:srgbClr>
                  </a:outerShdw>
                </a:effectLst>
              </a:rPr>
              <a:t> running servers:</a:t>
            </a:r>
          </a:p>
          <a:p>
            <a:r>
              <a:rPr lang="es-CO" sz="1800" b="1" dirty="0">
                <a:solidFill>
                  <a:schemeClr val="tx1"/>
                </a:solidFill>
                <a:effectLst>
                  <a:outerShdw blurRad="38100" dist="38100" dir="2700000" algn="tl">
                    <a:srgbClr val="000000">
                      <a:alpha val="43137"/>
                    </a:srgbClr>
                  </a:outerShdw>
                </a:effectLst>
              </a:rPr>
              <a:t>http://localhost:8888/?token=4f9627f369b0be07c7282fa06aa216d193ec298ea63208f5 :: /</a:t>
            </a:r>
            <a:r>
              <a:rPr lang="es-CO" sz="1800" b="1" dirty="0" err="1">
                <a:solidFill>
                  <a:schemeClr val="tx1"/>
                </a:solidFill>
                <a:effectLst>
                  <a:outerShdw blurRad="38100" dist="38100" dir="2700000" algn="tl">
                    <a:srgbClr val="000000">
                      <a:alpha val="43137"/>
                    </a:srgbClr>
                  </a:outerShdw>
                </a:effectLst>
              </a:rPr>
              <a:t>opt</a:t>
            </a:r>
            <a:r>
              <a:rPr lang="es-CO" sz="1800" b="1" dirty="0">
                <a:solidFill>
                  <a:schemeClr val="tx1"/>
                </a:solidFill>
                <a:effectLst>
                  <a:outerShdw blurRad="38100" dist="38100" dir="2700000" algn="tl">
                    <a:srgbClr val="000000">
                      <a:alpha val="43137"/>
                    </a:srgbClr>
                  </a:outerShdw>
                </a:effectLst>
              </a:rPr>
              <a:t>/notebooks</a:t>
            </a:r>
          </a:p>
          <a:p>
            <a:r>
              <a:rPr lang="es-CO" sz="1800" b="1" dirty="0">
                <a:solidFill>
                  <a:schemeClr val="tx1"/>
                </a:solidFill>
                <a:effectLst>
                  <a:outerShdw blurRad="38100" dist="38100" dir="2700000" algn="tl">
                    <a:srgbClr val="000000">
                      <a:alpha val="43137"/>
                    </a:srgbClr>
                  </a:outerShdw>
                </a:effectLst>
              </a:rPr>
              <a:t>(base) root@b60117367bff:/#</a:t>
            </a:r>
          </a:p>
        </p:txBody>
      </p:sp>
      <p:sp>
        <p:nvSpPr>
          <p:cNvPr id="12" name="CuadroTexto 11">
            <a:extLst>
              <a:ext uri="{FF2B5EF4-FFF2-40B4-BE49-F238E27FC236}">
                <a16:creationId xmlns:a16="http://schemas.microsoft.com/office/drawing/2014/main" id="{86744330-0412-2EC6-F7EE-9A119359C0A0}"/>
              </a:ext>
            </a:extLst>
          </p:cNvPr>
          <p:cNvSpPr txBox="1"/>
          <p:nvPr/>
        </p:nvSpPr>
        <p:spPr>
          <a:xfrm>
            <a:off x="146788" y="3639447"/>
            <a:ext cx="4852610" cy="461665"/>
          </a:xfrm>
          <a:prstGeom prst="rect">
            <a:avLst/>
          </a:prstGeom>
          <a:noFill/>
        </p:spPr>
        <p:txBody>
          <a:bodyPr wrap="none" rtlCol="0">
            <a:spAutoFit/>
          </a:bodyPr>
          <a:lstStyle/>
          <a:p>
            <a:r>
              <a:rPr lang="es-ES" sz="2400" b="1" dirty="0">
                <a:effectLst>
                  <a:outerShdw blurRad="38100" dist="38100" dir="2700000" algn="tl">
                    <a:srgbClr val="000000">
                      <a:alpha val="43137"/>
                    </a:srgbClr>
                  </a:outerShdw>
                </a:effectLst>
              </a:rPr>
              <a:t>Obtener el token para JUPYTER</a:t>
            </a:r>
            <a:endParaRPr lang="es-CO" sz="2400" b="1" dirty="0">
              <a:effectLst>
                <a:outerShdw blurRad="38100" dist="38100" dir="2700000" algn="tl">
                  <a:srgbClr val="000000">
                    <a:alpha val="43137"/>
                  </a:srgbClr>
                </a:outerShdw>
              </a:effectLst>
            </a:endParaRPr>
          </a:p>
        </p:txBody>
      </p:sp>
      <p:sp>
        <p:nvSpPr>
          <p:cNvPr id="14" name="CuadroTexto 13">
            <a:extLst>
              <a:ext uri="{FF2B5EF4-FFF2-40B4-BE49-F238E27FC236}">
                <a16:creationId xmlns:a16="http://schemas.microsoft.com/office/drawing/2014/main" id="{8FFF7AC2-664B-BA44-774E-847CE0E258E8}"/>
              </a:ext>
            </a:extLst>
          </p:cNvPr>
          <p:cNvSpPr txBox="1"/>
          <p:nvPr/>
        </p:nvSpPr>
        <p:spPr>
          <a:xfrm>
            <a:off x="308572" y="6385320"/>
            <a:ext cx="6347416"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a:solidFill>
                  <a:schemeClr val="tx1"/>
                </a:solidFill>
                <a:effectLst>
                  <a:outerShdw blurRad="38100" dist="38100" dir="2700000" algn="tl">
                    <a:srgbClr val="000000">
                      <a:alpha val="43137"/>
                    </a:srgbClr>
                  </a:outerShdw>
                </a:effectLst>
              </a:rPr>
              <a:t>http://localhost:8888</a:t>
            </a:r>
          </a:p>
        </p:txBody>
      </p:sp>
      <p:sp>
        <p:nvSpPr>
          <p:cNvPr id="15" name="CuadroTexto 14">
            <a:extLst>
              <a:ext uri="{FF2B5EF4-FFF2-40B4-BE49-F238E27FC236}">
                <a16:creationId xmlns:a16="http://schemas.microsoft.com/office/drawing/2014/main" id="{826C2A7E-1B68-0844-47FB-24221282C906}"/>
              </a:ext>
            </a:extLst>
          </p:cNvPr>
          <p:cNvSpPr txBox="1"/>
          <p:nvPr/>
        </p:nvSpPr>
        <p:spPr>
          <a:xfrm>
            <a:off x="250516" y="5967598"/>
            <a:ext cx="2425664" cy="461665"/>
          </a:xfrm>
          <a:prstGeom prst="rect">
            <a:avLst/>
          </a:prstGeom>
          <a:noFill/>
        </p:spPr>
        <p:txBody>
          <a:bodyPr wrap="none" rtlCol="0">
            <a:spAutoFit/>
          </a:bodyPr>
          <a:lstStyle/>
          <a:p>
            <a:r>
              <a:rPr lang="es-ES" sz="2400" b="1" dirty="0">
                <a:effectLst>
                  <a:outerShdw blurRad="38100" dist="38100" dir="2700000" algn="tl">
                    <a:srgbClr val="000000">
                      <a:alpha val="43137"/>
                    </a:srgbClr>
                  </a:outerShdw>
                </a:effectLst>
              </a:rPr>
              <a:t>Abrir JUPYTER</a:t>
            </a:r>
            <a:endParaRPr lang="es-CO" sz="2400" b="1" dirty="0">
              <a:effectLst>
                <a:outerShdw blurRad="38100" dist="38100" dir="2700000" algn="tl">
                  <a:srgbClr val="000000">
                    <a:alpha val="43137"/>
                  </a:srgbClr>
                </a:outerShdw>
              </a:effectLst>
            </a:endParaRPr>
          </a:p>
        </p:txBody>
      </p:sp>
      <p:pic>
        <p:nvPicPr>
          <p:cNvPr id="19" name="Imagen 18">
            <a:extLst>
              <a:ext uri="{FF2B5EF4-FFF2-40B4-BE49-F238E27FC236}">
                <a16:creationId xmlns:a16="http://schemas.microsoft.com/office/drawing/2014/main" id="{91CCDFB9-0D21-08DB-E77B-A861BD94851B}"/>
              </a:ext>
            </a:extLst>
          </p:cNvPr>
          <p:cNvPicPr>
            <a:picLocks noChangeAspect="1"/>
          </p:cNvPicPr>
          <p:nvPr/>
        </p:nvPicPr>
        <p:blipFill>
          <a:blip r:embed="rId3"/>
          <a:stretch>
            <a:fillRect/>
          </a:stretch>
        </p:blipFill>
        <p:spPr>
          <a:xfrm>
            <a:off x="6814679" y="1802454"/>
            <a:ext cx="5098332" cy="4967873"/>
          </a:xfrm>
          <a:prstGeom prst="rect">
            <a:avLst/>
          </a:prstGeom>
        </p:spPr>
      </p:pic>
      <p:cxnSp>
        <p:nvCxnSpPr>
          <p:cNvPr id="21" name="Conector recto de flecha 20">
            <a:extLst>
              <a:ext uri="{FF2B5EF4-FFF2-40B4-BE49-F238E27FC236}">
                <a16:creationId xmlns:a16="http://schemas.microsoft.com/office/drawing/2014/main" id="{509786FE-25BC-D298-37AC-EAC323A9B64A}"/>
              </a:ext>
            </a:extLst>
          </p:cNvPr>
          <p:cNvCxnSpPr/>
          <p:nvPr/>
        </p:nvCxnSpPr>
        <p:spPr>
          <a:xfrm flipV="1">
            <a:off x="4354286" y="3018971"/>
            <a:ext cx="4862285" cy="2133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77684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MICROSERVICIOS CON PYTHON</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7" name="CuadroTexto 6">
            <a:extLst>
              <a:ext uri="{FF2B5EF4-FFF2-40B4-BE49-F238E27FC236}">
                <a16:creationId xmlns:a16="http://schemas.microsoft.com/office/drawing/2014/main" id="{632A4A88-CD08-F930-946C-F897BA3C2D45}"/>
              </a:ext>
            </a:extLst>
          </p:cNvPr>
          <p:cNvSpPr txBox="1"/>
          <p:nvPr/>
        </p:nvSpPr>
        <p:spPr>
          <a:xfrm>
            <a:off x="2612571" y="3118867"/>
            <a:ext cx="10290412" cy="830997"/>
          </a:xfrm>
          <a:prstGeom prst="rect">
            <a:avLst/>
          </a:prstGeom>
          <a:noFill/>
        </p:spPr>
        <p:txBody>
          <a:bodyPr wrap="square">
            <a:spAutoFit/>
          </a:bodyPr>
          <a:lstStyle/>
          <a:p>
            <a:r>
              <a:rPr lang="es-CO" sz="4800" b="1" dirty="0">
                <a:solidFill>
                  <a:srgbClr val="FF0000"/>
                </a:solidFill>
                <a:effectLst>
                  <a:outerShdw blurRad="38100" dist="38100" dir="2700000" algn="tl">
                    <a:srgbClr val="000000">
                      <a:alpha val="43137"/>
                    </a:srgbClr>
                  </a:outerShdw>
                </a:effectLst>
              </a:rPr>
              <a:t>MICROSERVICIOS</a:t>
            </a:r>
          </a:p>
        </p:txBody>
      </p:sp>
    </p:spTree>
    <p:extLst>
      <p:ext uri="{BB962C8B-B14F-4D97-AF65-F5344CB8AC3E}">
        <p14:creationId xmlns:p14="http://schemas.microsoft.com/office/powerpoint/2010/main" val="432814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6" name="CuadroTexto 5">
            <a:extLst>
              <a:ext uri="{FF2B5EF4-FFF2-40B4-BE49-F238E27FC236}">
                <a16:creationId xmlns:a16="http://schemas.microsoft.com/office/drawing/2014/main" id="{3351B32B-D81F-8779-0393-A320D79DE781}"/>
              </a:ext>
            </a:extLst>
          </p:cNvPr>
          <p:cNvSpPr txBox="1"/>
          <p:nvPr/>
        </p:nvSpPr>
        <p:spPr>
          <a:xfrm>
            <a:off x="272028" y="1648255"/>
            <a:ext cx="5112772"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s-ES" sz="1400" b="1" i="0" dirty="0">
                <a:solidFill>
                  <a:srgbClr val="FF0000"/>
                </a:solidFill>
                <a:effectLst/>
              </a:rPr>
              <a:t>INTRODUCCIÓN</a:t>
            </a:r>
            <a:r>
              <a:rPr lang="es-ES" sz="1400" b="0" i="0" dirty="0">
                <a:solidFill>
                  <a:srgbClr val="000000"/>
                </a:solidFill>
                <a:effectLst/>
              </a:rPr>
              <a:t>.</a:t>
            </a:r>
          </a:p>
          <a:p>
            <a:r>
              <a:rPr lang="es-ES" sz="1400" b="0" i="0" dirty="0">
                <a:solidFill>
                  <a:srgbClr val="000000"/>
                </a:solidFill>
                <a:effectLst/>
              </a:rPr>
              <a:t>Las API o interfaz de programación de aplicaciones, son un conjunto de funciones que se ofrecen mediante bibliotecas de programación para su uso.</a:t>
            </a:r>
          </a:p>
          <a:p>
            <a:r>
              <a:rPr lang="es-ES" sz="1400" b="0" i="0" dirty="0">
                <a:solidFill>
                  <a:srgbClr val="000000"/>
                </a:solidFill>
                <a:effectLst/>
              </a:rPr>
              <a:t>Para entender el concepto de API debemos leer los siguientes términos:</a:t>
            </a:r>
            <a:r>
              <a:rPr lang="es-ES" dirty="0"/>
              <a:t> </a:t>
            </a:r>
            <a:br>
              <a:rPr lang="es-ES" dirty="0"/>
            </a:br>
            <a:endParaRPr lang="es-CO" dirty="0"/>
          </a:p>
        </p:txBody>
      </p:sp>
      <p:sp>
        <p:nvSpPr>
          <p:cNvPr id="10" name="CuadroTexto 9">
            <a:extLst>
              <a:ext uri="{FF2B5EF4-FFF2-40B4-BE49-F238E27FC236}">
                <a16:creationId xmlns:a16="http://schemas.microsoft.com/office/drawing/2014/main" id="{5317487B-8F43-BF9B-1207-6CEFC0D052B1}"/>
              </a:ext>
            </a:extLst>
          </p:cNvPr>
          <p:cNvSpPr txBox="1"/>
          <p:nvPr/>
        </p:nvSpPr>
        <p:spPr>
          <a:xfrm>
            <a:off x="5544457" y="1646642"/>
            <a:ext cx="6331856" cy="483209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s-ES" sz="1400" b="1" i="0" dirty="0">
                <a:solidFill>
                  <a:srgbClr val="000000"/>
                </a:solidFill>
                <a:effectLst/>
              </a:rPr>
              <a:t>Interfaz</a:t>
            </a:r>
            <a:r>
              <a:rPr lang="es-ES" sz="1400" b="0" i="0" dirty="0">
                <a:solidFill>
                  <a:srgbClr val="000000"/>
                </a:solidFill>
                <a:effectLst/>
              </a:rPr>
              <a:t>: capa de extracción para que las aplicaciones se</a:t>
            </a:r>
          </a:p>
          <a:p>
            <a:r>
              <a:rPr lang="es-ES" sz="1400" b="0" i="0" dirty="0">
                <a:solidFill>
                  <a:srgbClr val="000000"/>
                </a:solidFill>
                <a:effectLst/>
              </a:rPr>
              <a:t>comuniquen.</a:t>
            </a:r>
          </a:p>
          <a:p>
            <a:r>
              <a:rPr lang="es-ES" sz="1400" b="0" i="0" dirty="0">
                <a:solidFill>
                  <a:srgbClr val="000000"/>
                </a:solidFill>
                <a:effectLst/>
              </a:rPr>
              <a:t>• </a:t>
            </a:r>
            <a:r>
              <a:rPr lang="es-ES" sz="1400" b="1" i="0" dirty="0">
                <a:solidFill>
                  <a:srgbClr val="000000"/>
                </a:solidFill>
                <a:effectLst/>
              </a:rPr>
              <a:t>API</a:t>
            </a:r>
            <a:r>
              <a:rPr lang="es-ES" sz="1400" b="0" i="0" dirty="0">
                <a:solidFill>
                  <a:srgbClr val="000000"/>
                </a:solidFill>
                <a:effectLst/>
              </a:rPr>
              <a:t>: del inglés </a:t>
            </a:r>
            <a:r>
              <a:rPr lang="es-ES" sz="1400" b="0" i="0" dirty="0" err="1">
                <a:solidFill>
                  <a:srgbClr val="000000"/>
                </a:solidFill>
                <a:effectLst/>
              </a:rPr>
              <a:t>Application</a:t>
            </a:r>
            <a:r>
              <a:rPr lang="es-ES" sz="1400" b="0" i="0" dirty="0">
                <a:solidFill>
                  <a:srgbClr val="000000"/>
                </a:solidFill>
                <a:effectLst/>
              </a:rPr>
              <a:t> </a:t>
            </a:r>
            <a:r>
              <a:rPr lang="es-ES" sz="1400" b="0" i="0" dirty="0" err="1">
                <a:solidFill>
                  <a:srgbClr val="000000"/>
                </a:solidFill>
                <a:effectLst/>
              </a:rPr>
              <a:t>Programming</a:t>
            </a:r>
            <a:r>
              <a:rPr lang="es-ES" sz="1400" b="0" i="0" dirty="0">
                <a:solidFill>
                  <a:srgbClr val="000000"/>
                </a:solidFill>
                <a:effectLst/>
              </a:rPr>
              <a:t> Interface, que</a:t>
            </a:r>
          </a:p>
          <a:p>
            <a:r>
              <a:rPr lang="es-ES" sz="1400" b="0" i="0" dirty="0">
                <a:solidFill>
                  <a:srgbClr val="000000"/>
                </a:solidFill>
                <a:effectLst/>
              </a:rPr>
              <a:t>permite compartir datos y procesos entre ellos.</a:t>
            </a:r>
          </a:p>
          <a:p>
            <a:r>
              <a:rPr lang="es-ES" sz="1400" b="0" i="0" dirty="0">
                <a:solidFill>
                  <a:srgbClr val="000000"/>
                </a:solidFill>
                <a:effectLst/>
              </a:rPr>
              <a:t>• </a:t>
            </a:r>
            <a:r>
              <a:rPr lang="es-ES" sz="1400" b="1" i="0" dirty="0">
                <a:solidFill>
                  <a:srgbClr val="000000"/>
                </a:solidFill>
                <a:effectLst/>
              </a:rPr>
              <a:t>Arquitectura de software</a:t>
            </a:r>
            <a:r>
              <a:rPr lang="es-ES" sz="1400" b="0" i="0" dirty="0">
                <a:solidFill>
                  <a:srgbClr val="000000"/>
                </a:solidFill>
                <a:effectLst/>
              </a:rPr>
              <a:t>: Es la forma como está diseñado un sistema, como se</a:t>
            </a:r>
          </a:p>
          <a:p>
            <a:r>
              <a:rPr lang="es-ES" sz="1400" b="0" i="0" dirty="0">
                <a:solidFill>
                  <a:srgbClr val="000000"/>
                </a:solidFill>
                <a:effectLst/>
              </a:rPr>
              <a:t>comunican al interior, como están organizados sus componentes.</a:t>
            </a:r>
          </a:p>
          <a:p>
            <a:r>
              <a:rPr lang="es-ES" sz="1400" b="0" i="0" dirty="0">
                <a:solidFill>
                  <a:srgbClr val="000000"/>
                </a:solidFill>
                <a:effectLst/>
              </a:rPr>
              <a:t>• </a:t>
            </a:r>
            <a:r>
              <a:rPr lang="es-ES" sz="1400" b="1" i="0" dirty="0">
                <a:solidFill>
                  <a:srgbClr val="000000"/>
                </a:solidFill>
                <a:effectLst/>
              </a:rPr>
              <a:t>Servicio WEB</a:t>
            </a:r>
            <a:r>
              <a:rPr lang="es-ES" sz="1400" b="0" i="0" dirty="0">
                <a:solidFill>
                  <a:srgbClr val="000000"/>
                </a:solidFill>
                <a:effectLst/>
              </a:rPr>
              <a:t>: Permite una comunicación entre aplicaciones de una red usando el</a:t>
            </a:r>
          </a:p>
          <a:p>
            <a:r>
              <a:rPr lang="es-ES" sz="1400" b="0" i="0" dirty="0">
                <a:solidFill>
                  <a:srgbClr val="000000"/>
                </a:solidFill>
                <a:effectLst/>
              </a:rPr>
              <a:t>protocolo HTTP.</a:t>
            </a:r>
          </a:p>
          <a:p>
            <a:r>
              <a:rPr lang="es-ES" sz="1400" b="0" i="0" dirty="0">
                <a:solidFill>
                  <a:srgbClr val="000000"/>
                </a:solidFill>
                <a:effectLst/>
              </a:rPr>
              <a:t>• </a:t>
            </a:r>
            <a:r>
              <a:rPr lang="es-ES" sz="1400" b="1" i="0" dirty="0">
                <a:solidFill>
                  <a:srgbClr val="000000"/>
                </a:solidFill>
                <a:effectLst/>
              </a:rPr>
              <a:t>REST</a:t>
            </a:r>
            <a:r>
              <a:rPr lang="es-ES" sz="1400" b="0" i="0" dirty="0">
                <a:solidFill>
                  <a:srgbClr val="000000"/>
                </a:solidFill>
                <a:effectLst/>
              </a:rPr>
              <a:t>: Es una arquitectura, del inglés </a:t>
            </a:r>
            <a:r>
              <a:rPr lang="es-ES" sz="1400" b="0" i="0" dirty="0" err="1">
                <a:solidFill>
                  <a:srgbClr val="000000"/>
                </a:solidFill>
                <a:effectLst/>
              </a:rPr>
              <a:t>Representational</a:t>
            </a:r>
            <a:r>
              <a:rPr lang="es-ES" sz="1400" b="0" i="0" dirty="0">
                <a:solidFill>
                  <a:srgbClr val="000000"/>
                </a:solidFill>
                <a:effectLst/>
              </a:rPr>
              <a:t> </a:t>
            </a:r>
            <a:r>
              <a:rPr lang="es-ES" sz="1400" b="0" i="0" dirty="0" err="1">
                <a:solidFill>
                  <a:srgbClr val="000000"/>
                </a:solidFill>
                <a:effectLst/>
              </a:rPr>
              <a:t>State</a:t>
            </a:r>
            <a:r>
              <a:rPr lang="es-ES" sz="1400" b="0" i="0" dirty="0">
                <a:solidFill>
                  <a:srgbClr val="000000"/>
                </a:solidFill>
                <a:effectLst/>
              </a:rPr>
              <a:t> Transfer</a:t>
            </a:r>
          </a:p>
          <a:p>
            <a:r>
              <a:rPr lang="es-ES" sz="1400" b="0" i="0" dirty="0">
                <a:solidFill>
                  <a:srgbClr val="000000"/>
                </a:solidFill>
                <a:effectLst/>
              </a:rPr>
              <a:t>o Representación de transferencia de estado, permitiendo que datos</a:t>
            </a:r>
          </a:p>
          <a:p>
            <a:r>
              <a:rPr lang="es-ES" sz="1400" b="0" i="0" dirty="0">
                <a:solidFill>
                  <a:srgbClr val="000000"/>
                </a:solidFill>
                <a:effectLst/>
              </a:rPr>
              <a:t>puede acceder, revisar o manipular otra aplicación</a:t>
            </a:r>
          </a:p>
          <a:p>
            <a:r>
              <a:rPr lang="es-ES" sz="1400" b="0" i="0" dirty="0">
                <a:solidFill>
                  <a:srgbClr val="000000"/>
                </a:solidFill>
                <a:effectLst/>
              </a:rPr>
              <a:t>• </a:t>
            </a:r>
            <a:r>
              <a:rPr lang="es-ES" sz="1400" b="1" i="0" dirty="0">
                <a:solidFill>
                  <a:schemeClr val="tx1"/>
                </a:solidFill>
                <a:effectLst/>
              </a:rPr>
              <a:t>XML</a:t>
            </a:r>
            <a:r>
              <a:rPr lang="es-ES" sz="1400" b="0" i="0" dirty="0">
                <a:solidFill>
                  <a:srgbClr val="000000"/>
                </a:solidFill>
                <a:effectLst/>
              </a:rPr>
              <a:t>: Formato tradicional para enviar datos, del inglés Extensible</a:t>
            </a:r>
          </a:p>
          <a:p>
            <a:r>
              <a:rPr lang="es-ES" sz="1400" b="0" i="0" dirty="0" err="1">
                <a:solidFill>
                  <a:srgbClr val="000000"/>
                </a:solidFill>
                <a:effectLst/>
              </a:rPr>
              <a:t>Markup</a:t>
            </a:r>
            <a:r>
              <a:rPr lang="es-ES" sz="1400" b="0" i="0" dirty="0">
                <a:solidFill>
                  <a:srgbClr val="000000"/>
                </a:solidFill>
                <a:effectLst/>
              </a:rPr>
              <a:t> </a:t>
            </a:r>
            <a:r>
              <a:rPr lang="es-ES" sz="1400" b="0" i="0" dirty="0" err="1">
                <a:solidFill>
                  <a:srgbClr val="000000"/>
                </a:solidFill>
                <a:effectLst/>
              </a:rPr>
              <a:t>Language</a:t>
            </a:r>
            <a:r>
              <a:rPr lang="es-ES" sz="1400" b="0" i="0" dirty="0">
                <a:solidFill>
                  <a:srgbClr val="000000"/>
                </a:solidFill>
                <a:effectLst/>
              </a:rPr>
              <a:t>.</a:t>
            </a:r>
            <a:r>
              <a:rPr lang="es-ES" dirty="0"/>
              <a:t> </a:t>
            </a:r>
          </a:p>
          <a:p>
            <a:r>
              <a:rPr lang="es-ES" dirty="0">
                <a:solidFill>
                  <a:srgbClr val="000000"/>
                </a:solidFill>
              </a:rPr>
              <a:t>• </a:t>
            </a:r>
            <a:r>
              <a:rPr lang="es-ES" dirty="0">
                <a:solidFill>
                  <a:schemeClr val="tx1"/>
                </a:solidFill>
              </a:rPr>
              <a:t>JSON</a:t>
            </a:r>
            <a:r>
              <a:rPr lang="es-ES" dirty="0">
                <a:solidFill>
                  <a:srgbClr val="000000"/>
                </a:solidFill>
              </a:rPr>
              <a:t>: Formato actual para el intercambio de datos, del inglés JavaScript </a:t>
            </a:r>
            <a:r>
              <a:rPr lang="es-ES" dirty="0" err="1">
                <a:solidFill>
                  <a:srgbClr val="000000"/>
                </a:solidFill>
              </a:rPr>
              <a:t>Object</a:t>
            </a:r>
            <a:r>
              <a:rPr lang="es-ES" dirty="0">
                <a:solidFill>
                  <a:srgbClr val="000000"/>
                </a:solidFill>
              </a:rPr>
              <a:t> </a:t>
            </a:r>
            <a:r>
              <a:rPr lang="es-ES" dirty="0" err="1">
                <a:solidFill>
                  <a:srgbClr val="000000"/>
                </a:solidFill>
              </a:rPr>
              <a:t>Notation</a:t>
            </a:r>
            <a:endParaRPr lang="es-ES" dirty="0">
              <a:solidFill>
                <a:srgbClr val="000000"/>
              </a:solidFill>
            </a:endParaRPr>
          </a:p>
          <a:p>
            <a:r>
              <a:rPr lang="es-ES" dirty="0">
                <a:solidFill>
                  <a:srgbClr val="000000"/>
                </a:solidFill>
              </a:rPr>
              <a:t>• </a:t>
            </a:r>
            <a:r>
              <a:rPr lang="es-ES" dirty="0">
                <a:solidFill>
                  <a:schemeClr val="tx1"/>
                </a:solidFill>
              </a:rPr>
              <a:t>TOKEN</a:t>
            </a:r>
            <a:r>
              <a:rPr lang="es-ES" dirty="0">
                <a:solidFill>
                  <a:srgbClr val="000000"/>
                </a:solidFill>
              </a:rPr>
              <a:t>: API pueden ser públicas o privadas, esta última requiere de una autenticación que al hacerlo te devuelve un token que es un objeto que contiene datos de la autenticación y su formato es JWT</a:t>
            </a:r>
            <a:br>
              <a:rPr lang="es-ES" dirty="0">
                <a:solidFill>
                  <a:srgbClr val="000000"/>
                </a:solidFill>
              </a:rPr>
            </a:br>
            <a:br>
              <a:rPr lang="es-ES" dirty="0"/>
            </a:br>
            <a:endParaRPr lang="es-CO" dirty="0"/>
          </a:p>
        </p:txBody>
      </p:sp>
      <p:pic>
        <p:nvPicPr>
          <p:cNvPr id="12" name="Imagen 11">
            <a:extLst>
              <a:ext uri="{FF2B5EF4-FFF2-40B4-BE49-F238E27FC236}">
                <a16:creationId xmlns:a16="http://schemas.microsoft.com/office/drawing/2014/main" id="{53777296-236C-071F-D157-D88FEA4512C0}"/>
              </a:ext>
            </a:extLst>
          </p:cNvPr>
          <p:cNvPicPr>
            <a:picLocks noChangeAspect="1"/>
          </p:cNvPicPr>
          <p:nvPr/>
        </p:nvPicPr>
        <p:blipFill>
          <a:blip r:embed="rId3"/>
          <a:stretch>
            <a:fillRect/>
          </a:stretch>
        </p:blipFill>
        <p:spPr>
          <a:xfrm>
            <a:off x="1527590" y="3955347"/>
            <a:ext cx="1877682" cy="1905812"/>
          </a:xfrm>
          <a:prstGeom prst="rect">
            <a:avLst/>
          </a:prstGeom>
        </p:spPr>
      </p:pic>
      <p:pic>
        <p:nvPicPr>
          <p:cNvPr id="14" name="Imagen 13">
            <a:extLst>
              <a:ext uri="{FF2B5EF4-FFF2-40B4-BE49-F238E27FC236}">
                <a16:creationId xmlns:a16="http://schemas.microsoft.com/office/drawing/2014/main" id="{3DADF998-94B7-75A0-811A-99A59666EC85}"/>
              </a:ext>
            </a:extLst>
          </p:cNvPr>
          <p:cNvPicPr>
            <a:picLocks noChangeAspect="1"/>
          </p:cNvPicPr>
          <p:nvPr/>
        </p:nvPicPr>
        <p:blipFill>
          <a:blip r:embed="rId4"/>
          <a:stretch>
            <a:fillRect/>
          </a:stretch>
        </p:blipFill>
        <p:spPr>
          <a:xfrm>
            <a:off x="160066" y="3507459"/>
            <a:ext cx="1095528" cy="1467055"/>
          </a:xfrm>
          <a:prstGeom prst="rect">
            <a:avLst/>
          </a:prstGeom>
        </p:spPr>
      </p:pic>
      <p:pic>
        <p:nvPicPr>
          <p:cNvPr id="2050" name="Picture 2" descr="JSON - Wikipedia, la enciclopedia libre">
            <a:extLst>
              <a:ext uri="{FF2B5EF4-FFF2-40B4-BE49-F238E27FC236}">
                <a16:creationId xmlns:a16="http://schemas.microsoft.com/office/drawing/2014/main" id="{E5F7357D-533D-33A3-FF78-F84DB81BC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4" y="5209745"/>
            <a:ext cx="1571110" cy="15711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I Basics: A Beginner's Guide to APIs | Postman Blog">
            <a:extLst>
              <a:ext uri="{FF2B5EF4-FFF2-40B4-BE49-F238E27FC236}">
                <a16:creationId xmlns:a16="http://schemas.microsoft.com/office/drawing/2014/main" id="{ACFFB60A-A1D8-0ED8-FD47-AD1B61473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5272" y="3507459"/>
            <a:ext cx="1766585" cy="1504869"/>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5DACC197-CFC4-B846-DA89-77C432BB8887}"/>
              </a:ext>
            </a:extLst>
          </p:cNvPr>
          <p:cNvPicPr>
            <a:picLocks noChangeAspect="1"/>
          </p:cNvPicPr>
          <p:nvPr/>
        </p:nvPicPr>
        <p:blipFill>
          <a:blip r:embed="rId7"/>
          <a:stretch>
            <a:fillRect/>
          </a:stretch>
        </p:blipFill>
        <p:spPr>
          <a:xfrm>
            <a:off x="3642282" y="5156897"/>
            <a:ext cx="1362265" cy="1467055"/>
          </a:xfrm>
          <a:prstGeom prst="rect">
            <a:avLst/>
          </a:prstGeom>
        </p:spPr>
      </p:pic>
    </p:spTree>
    <p:extLst>
      <p:ext uri="{BB962C8B-B14F-4D97-AF65-F5344CB8AC3E}">
        <p14:creationId xmlns:p14="http://schemas.microsoft.com/office/powerpoint/2010/main" val="1150854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4" name="CuadroTexto 3">
            <a:extLst>
              <a:ext uri="{FF2B5EF4-FFF2-40B4-BE49-F238E27FC236}">
                <a16:creationId xmlns:a16="http://schemas.microsoft.com/office/drawing/2014/main" id="{24DBE898-FE7B-2B60-D6BD-907C6DCD7BA1}"/>
              </a:ext>
            </a:extLst>
          </p:cNvPr>
          <p:cNvSpPr txBox="1"/>
          <p:nvPr/>
        </p:nvSpPr>
        <p:spPr>
          <a:xfrm>
            <a:off x="330201" y="1675157"/>
            <a:ext cx="6727370" cy="4401205"/>
          </a:xfrm>
          <a:prstGeom prst="rect">
            <a:avLst/>
          </a:prstGeom>
          <a:noFill/>
        </p:spPr>
        <p:txBody>
          <a:bodyPr wrap="square">
            <a:spAutoFit/>
          </a:bodyPr>
          <a:lstStyle/>
          <a:p>
            <a:r>
              <a:rPr lang="es-ES" sz="2000" b="1" i="0" dirty="0">
                <a:solidFill>
                  <a:srgbClr val="0070C0"/>
                </a:solidFill>
                <a:effectLst/>
                <a:latin typeface="+mn-lt"/>
              </a:rPr>
              <a:t>Tipos de API</a:t>
            </a:r>
          </a:p>
          <a:p>
            <a:r>
              <a:rPr lang="es-ES" sz="2000" b="0" i="0" dirty="0">
                <a:solidFill>
                  <a:srgbClr val="000000"/>
                </a:solidFill>
                <a:effectLst/>
                <a:latin typeface="+mn-lt"/>
              </a:rPr>
              <a:t>• </a:t>
            </a:r>
            <a:r>
              <a:rPr lang="es-ES" sz="2000" b="1" i="0" dirty="0">
                <a:solidFill>
                  <a:srgbClr val="000000"/>
                </a:solidFill>
                <a:effectLst/>
                <a:latin typeface="+mn-lt"/>
              </a:rPr>
              <a:t>Locales</a:t>
            </a:r>
            <a:r>
              <a:rPr lang="es-ES" sz="2000" b="0" i="0" dirty="0">
                <a:solidFill>
                  <a:srgbClr val="000000"/>
                </a:solidFill>
                <a:effectLst/>
                <a:latin typeface="+mn-lt"/>
              </a:rPr>
              <a:t>: Se ejecutan dentro del mismo</a:t>
            </a:r>
          </a:p>
          <a:p>
            <a:r>
              <a:rPr lang="es-ES" sz="2000" b="0" i="0" dirty="0">
                <a:solidFill>
                  <a:srgbClr val="000000"/>
                </a:solidFill>
                <a:effectLst/>
                <a:latin typeface="+mn-lt"/>
              </a:rPr>
              <a:t>entorno. Por ejemplo cuando se desarrolla en</a:t>
            </a:r>
          </a:p>
          <a:p>
            <a:r>
              <a:rPr lang="es-ES" sz="2000" b="0" i="0" dirty="0">
                <a:solidFill>
                  <a:srgbClr val="000000"/>
                </a:solidFill>
                <a:effectLst/>
                <a:latin typeface="+mn-lt"/>
              </a:rPr>
              <a:t>Android y se quiere que el celular vibre,</a:t>
            </a:r>
          </a:p>
          <a:p>
            <a:r>
              <a:rPr lang="es-ES" sz="2000" b="0" i="0" dirty="0">
                <a:solidFill>
                  <a:srgbClr val="000000"/>
                </a:solidFill>
                <a:effectLst/>
                <a:latin typeface="+mn-lt"/>
              </a:rPr>
              <a:t>entonces debo utilizar la API del smartphone.</a:t>
            </a:r>
          </a:p>
          <a:p>
            <a:r>
              <a:rPr lang="es-ES" sz="2000" b="0" i="0" dirty="0">
                <a:solidFill>
                  <a:srgbClr val="000000"/>
                </a:solidFill>
                <a:effectLst/>
                <a:latin typeface="+mn-lt"/>
              </a:rPr>
              <a:t>• </a:t>
            </a:r>
            <a:r>
              <a:rPr lang="es-ES" sz="2000" b="1" i="0" dirty="0">
                <a:solidFill>
                  <a:srgbClr val="000000"/>
                </a:solidFill>
                <a:effectLst/>
                <a:latin typeface="+mn-lt"/>
              </a:rPr>
              <a:t>Remotas</a:t>
            </a:r>
            <a:r>
              <a:rPr lang="es-ES" sz="2000" b="0" i="0" dirty="0">
                <a:solidFill>
                  <a:srgbClr val="000000"/>
                </a:solidFill>
                <a:effectLst/>
                <a:latin typeface="+mn-lt"/>
              </a:rPr>
              <a:t>: Cuando se consumen datos que</a:t>
            </a:r>
          </a:p>
          <a:p>
            <a:r>
              <a:rPr lang="es-ES" sz="2000" b="0" i="0" dirty="0">
                <a:solidFill>
                  <a:srgbClr val="000000"/>
                </a:solidFill>
                <a:effectLst/>
                <a:latin typeface="+mn-lt"/>
              </a:rPr>
              <a:t>están en otro lugar</a:t>
            </a:r>
          </a:p>
          <a:p>
            <a:r>
              <a:rPr lang="es-ES" sz="2000" b="0" i="0" dirty="0">
                <a:solidFill>
                  <a:srgbClr val="000000"/>
                </a:solidFill>
                <a:effectLst/>
                <a:latin typeface="+mn-lt"/>
              </a:rPr>
              <a:t>o </a:t>
            </a:r>
            <a:r>
              <a:rPr lang="es-ES" sz="2000" b="1" i="0" dirty="0">
                <a:solidFill>
                  <a:srgbClr val="000000"/>
                </a:solidFill>
                <a:effectLst/>
                <a:latin typeface="+mn-lt"/>
              </a:rPr>
              <a:t>Servicios WEB</a:t>
            </a:r>
          </a:p>
          <a:p>
            <a:r>
              <a:rPr lang="es-ES" sz="2000" b="0" i="0" dirty="0">
                <a:solidFill>
                  <a:srgbClr val="000000"/>
                </a:solidFill>
                <a:effectLst/>
                <a:latin typeface="+mn-lt"/>
              </a:rPr>
              <a:t>▪ </a:t>
            </a:r>
            <a:r>
              <a:rPr lang="es-ES" sz="2000" b="1" i="0" dirty="0">
                <a:solidFill>
                  <a:srgbClr val="000000"/>
                </a:solidFill>
                <a:effectLst/>
                <a:latin typeface="+mn-lt"/>
              </a:rPr>
              <a:t>SOAP </a:t>
            </a:r>
            <a:r>
              <a:rPr lang="es-ES" sz="2000" b="0" i="0" dirty="0">
                <a:solidFill>
                  <a:srgbClr val="000000"/>
                </a:solidFill>
                <a:effectLst/>
                <a:latin typeface="+mn-lt"/>
              </a:rPr>
              <a:t>(Simple </a:t>
            </a:r>
            <a:r>
              <a:rPr lang="es-ES" sz="2000" b="0" i="0" dirty="0" err="1">
                <a:solidFill>
                  <a:srgbClr val="000000"/>
                </a:solidFill>
                <a:effectLst/>
                <a:latin typeface="+mn-lt"/>
              </a:rPr>
              <a:t>Object</a:t>
            </a:r>
            <a:r>
              <a:rPr lang="es-ES" sz="2000" b="0" i="0" dirty="0">
                <a:solidFill>
                  <a:srgbClr val="000000"/>
                </a:solidFill>
                <a:effectLst/>
                <a:latin typeface="+mn-lt"/>
              </a:rPr>
              <a:t> Access</a:t>
            </a:r>
          </a:p>
          <a:p>
            <a:r>
              <a:rPr lang="es-ES" sz="2000" b="0" i="0" dirty="0" err="1">
                <a:solidFill>
                  <a:srgbClr val="000000"/>
                </a:solidFill>
                <a:effectLst/>
                <a:latin typeface="+mn-lt"/>
              </a:rPr>
              <a:t>Protocol</a:t>
            </a:r>
            <a:r>
              <a:rPr lang="es-ES" sz="2000" b="0" i="0" dirty="0">
                <a:solidFill>
                  <a:srgbClr val="000000"/>
                </a:solidFill>
                <a:effectLst/>
                <a:latin typeface="+mn-lt"/>
              </a:rPr>
              <a:t>)</a:t>
            </a:r>
          </a:p>
          <a:p>
            <a:r>
              <a:rPr lang="es-ES" sz="2000" b="0" i="0" dirty="0">
                <a:solidFill>
                  <a:srgbClr val="000000"/>
                </a:solidFill>
                <a:effectLst/>
                <a:latin typeface="+mn-lt"/>
              </a:rPr>
              <a:t>▪ </a:t>
            </a:r>
            <a:r>
              <a:rPr lang="es-ES" sz="2000" b="1" i="0" dirty="0">
                <a:solidFill>
                  <a:srgbClr val="000000"/>
                </a:solidFill>
                <a:effectLst/>
                <a:latin typeface="+mn-lt"/>
              </a:rPr>
              <a:t>REST </a:t>
            </a:r>
            <a:r>
              <a:rPr lang="es-ES" sz="2000" b="0" i="0" dirty="0">
                <a:solidFill>
                  <a:srgbClr val="000000"/>
                </a:solidFill>
                <a:effectLst/>
                <a:latin typeface="+mn-lt"/>
              </a:rPr>
              <a:t>(</a:t>
            </a:r>
            <a:r>
              <a:rPr lang="es-ES" sz="2000" b="0" i="0" dirty="0" err="1">
                <a:solidFill>
                  <a:srgbClr val="000000"/>
                </a:solidFill>
                <a:effectLst/>
                <a:latin typeface="+mn-lt"/>
              </a:rPr>
              <a:t>Representational</a:t>
            </a:r>
            <a:r>
              <a:rPr lang="es-ES" sz="2000" b="0" i="0" dirty="0">
                <a:solidFill>
                  <a:srgbClr val="000000"/>
                </a:solidFill>
                <a:effectLst/>
                <a:latin typeface="+mn-lt"/>
              </a:rPr>
              <a:t> </a:t>
            </a:r>
            <a:r>
              <a:rPr lang="es-ES" sz="2000" b="0" i="0" dirty="0" err="1">
                <a:solidFill>
                  <a:srgbClr val="000000"/>
                </a:solidFill>
                <a:effectLst/>
                <a:latin typeface="+mn-lt"/>
              </a:rPr>
              <a:t>state</a:t>
            </a:r>
            <a:endParaRPr lang="es-ES" sz="2000" b="0" i="0" dirty="0">
              <a:solidFill>
                <a:srgbClr val="000000"/>
              </a:solidFill>
              <a:effectLst/>
              <a:latin typeface="+mn-lt"/>
            </a:endParaRPr>
          </a:p>
          <a:p>
            <a:r>
              <a:rPr lang="es-ES" sz="2000" b="0" i="0" dirty="0">
                <a:solidFill>
                  <a:srgbClr val="000000"/>
                </a:solidFill>
                <a:effectLst/>
                <a:latin typeface="+mn-lt"/>
              </a:rPr>
              <a:t>transfer) y al utilizarlo lo</a:t>
            </a:r>
          </a:p>
          <a:p>
            <a:r>
              <a:rPr lang="es-ES" sz="2000" b="0" i="0" dirty="0">
                <a:solidFill>
                  <a:srgbClr val="000000"/>
                </a:solidFill>
                <a:effectLst/>
                <a:latin typeface="+mn-lt"/>
              </a:rPr>
              <a:t>llamamos RESTFUL</a:t>
            </a:r>
            <a:r>
              <a:rPr lang="es-ES" sz="2000" dirty="0">
                <a:latin typeface="+mn-lt"/>
              </a:rPr>
              <a:t> </a:t>
            </a:r>
            <a:br>
              <a:rPr lang="es-ES" sz="2000" dirty="0">
                <a:latin typeface="+mn-lt"/>
              </a:rPr>
            </a:br>
            <a:endParaRPr lang="es-CO" sz="2000" dirty="0">
              <a:latin typeface="+mn-lt"/>
            </a:endParaRPr>
          </a:p>
        </p:txBody>
      </p:sp>
      <p:pic>
        <p:nvPicPr>
          <p:cNvPr id="7" name="Imagen 6">
            <a:extLst>
              <a:ext uri="{FF2B5EF4-FFF2-40B4-BE49-F238E27FC236}">
                <a16:creationId xmlns:a16="http://schemas.microsoft.com/office/drawing/2014/main" id="{A672A643-9131-1B3D-9051-D6F8F5785604}"/>
              </a:ext>
            </a:extLst>
          </p:cNvPr>
          <p:cNvPicPr>
            <a:picLocks noChangeAspect="1"/>
          </p:cNvPicPr>
          <p:nvPr/>
        </p:nvPicPr>
        <p:blipFill>
          <a:blip r:embed="rId3"/>
          <a:stretch>
            <a:fillRect/>
          </a:stretch>
        </p:blipFill>
        <p:spPr>
          <a:xfrm>
            <a:off x="6822757" y="1568433"/>
            <a:ext cx="4113649" cy="4507929"/>
          </a:xfrm>
          <a:prstGeom prst="rect">
            <a:avLst/>
          </a:prstGeom>
        </p:spPr>
      </p:pic>
    </p:spTree>
    <p:extLst>
      <p:ext uri="{BB962C8B-B14F-4D97-AF65-F5344CB8AC3E}">
        <p14:creationId xmlns:p14="http://schemas.microsoft.com/office/powerpoint/2010/main" val="2627558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sp>
        <p:nvSpPr>
          <p:cNvPr id="5" name="CuadroTexto 4">
            <a:extLst>
              <a:ext uri="{FF2B5EF4-FFF2-40B4-BE49-F238E27FC236}">
                <a16:creationId xmlns:a16="http://schemas.microsoft.com/office/drawing/2014/main" id="{B57D9FAC-5D80-4927-8FD0-DB1D7A88AC76}"/>
              </a:ext>
            </a:extLst>
          </p:cNvPr>
          <p:cNvSpPr txBox="1"/>
          <p:nvPr/>
        </p:nvSpPr>
        <p:spPr>
          <a:xfrm>
            <a:off x="456236" y="2599898"/>
            <a:ext cx="6727370" cy="2308324"/>
          </a:xfrm>
          <a:prstGeom prst="rect">
            <a:avLst/>
          </a:prstGeom>
          <a:noFill/>
        </p:spPr>
        <p:txBody>
          <a:bodyPr wrap="square">
            <a:spAutoFit/>
          </a:bodyPr>
          <a:lstStyle/>
          <a:p>
            <a:r>
              <a:rPr lang="es-ES" sz="1600" b="1" i="0" dirty="0">
                <a:solidFill>
                  <a:srgbClr val="000000"/>
                </a:solidFill>
                <a:effectLst/>
                <a:latin typeface="+mn-lt"/>
              </a:rPr>
              <a:t>Cada recurso que se consuma tiene un identificador único (URI); cuando se consulta un recurso el servidor puede contestar con los siguientes códigos:</a:t>
            </a:r>
          </a:p>
          <a:p>
            <a:r>
              <a:rPr lang="es-ES" sz="1600" b="1" i="0" dirty="0">
                <a:solidFill>
                  <a:srgbClr val="000000"/>
                </a:solidFill>
                <a:effectLst/>
                <a:latin typeface="+mn-lt"/>
              </a:rPr>
              <a:t>• 2XX: Todo fue exitoso</a:t>
            </a:r>
          </a:p>
          <a:p>
            <a:r>
              <a:rPr lang="es-ES" sz="1600" b="1" i="0" dirty="0">
                <a:solidFill>
                  <a:srgbClr val="000000"/>
                </a:solidFill>
                <a:effectLst/>
                <a:latin typeface="+mn-lt"/>
              </a:rPr>
              <a:t>• 3XX: Significan redirecciones</a:t>
            </a:r>
          </a:p>
          <a:p>
            <a:r>
              <a:rPr lang="es-ES" sz="1600" b="1" i="0" dirty="0">
                <a:solidFill>
                  <a:srgbClr val="000000"/>
                </a:solidFill>
                <a:effectLst/>
                <a:latin typeface="+mn-lt"/>
              </a:rPr>
              <a:t>• 4XX: Solicitudes invalidas</a:t>
            </a:r>
          </a:p>
          <a:p>
            <a:r>
              <a:rPr lang="es-ES" sz="1600" b="1" i="0" dirty="0">
                <a:solidFill>
                  <a:srgbClr val="000000"/>
                </a:solidFill>
                <a:effectLst/>
                <a:latin typeface="+mn-lt"/>
              </a:rPr>
              <a:t>• 5XX: Errores directamente en el servidor</a:t>
            </a:r>
          </a:p>
          <a:p>
            <a:r>
              <a:rPr lang="es-ES" sz="1600" b="1" i="0" dirty="0">
                <a:solidFill>
                  <a:srgbClr val="0000FF"/>
                </a:solidFill>
                <a:effectLst/>
                <a:latin typeface="+mn-lt"/>
                <a:hlinkClick r:id="rId3"/>
              </a:rPr>
              <a:t>Fuente</a:t>
            </a:r>
            <a:r>
              <a:rPr lang="es-ES" sz="1600" b="1" dirty="0">
                <a:latin typeface="+mn-lt"/>
              </a:rPr>
              <a:t> </a:t>
            </a:r>
            <a:br>
              <a:rPr lang="es-ES" sz="1600" b="1" dirty="0">
                <a:latin typeface="+mn-lt"/>
              </a:rPr>
            </a:br>
            <a:endParaRPr lang="es-CO" sz="1600" b="1" dirty="0">
              <a:latin typeface="+mn-lt"/>
            </a:endParaRPr>
          </a:p>
        </p:txBody>
      </p:sp>
      <p:pic>
        <p:nvPicPr>
          <p:cNvPr id="8" name="Imagen 7">
            <a:extLst>
              <a:ext uri="{FF2B5EF4-FFF2-40B4-BE49-F238E27FC236}">
                <a16:creationId xmlns:a16="http://schemas.microsoft.com/office/drawing/2014/main" id="{559DC577-73A1-D316-A6E1-8A0D2AB01400}"/>
              </a:ext>
            </a:extLst>
          </p:cNvPr>
          <p:cNvPicPr>
            <a:picLocks noChangeAspect="1"/>
          </p:cNvPicPr>
          <p:nvPr/>
        </p:nvPicPr>
        <p:blipFill>
          <a:blip r:embed="rId4"/>
          <a:stretch>
            <a:fillRect/>
          </a:stretch>
        </p:blipFill>
        <p:spPr>
          <a:xfrm>
            <a:off x="7183605" y="1834145"/>
            <a:ext cx="4283773" cy="4087684"/>
          </a:xfrm>
          <a:prstGeom prst="rect">
            <a:avLst/>
          </a:prstGeom>
        </p:spPr>
      </p:pic>
    </p:spTree>
    <p:extLst>
      <p:ext uri="{BB962C8B-B14F-4D97-AF65-F5344CB8AC3E}">
        <p14:creationId xmlns:p14="http://schemas.microsoft.com/office/powerpoint/2010/main" val="769501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sp>
        <p:nvSpPr>
          <p:cNvPr id="3" name="CuadroTexto 2">
            <a:extLst>
              <a:ext uri="{FF2B5EF4-FFF2-40B4-BE49-F238E27FC236}">
                <a16:creationId xmlns:a16="http://schemas.microsoft.com/office/drawing/2014/main" id="{826B6B10-430D-1477-3D38-28DF5C70E715}"/>
              </a:ext>
            </a:extLst>
          </p:cNvPr>
          <p:cNvSpPr txBox="1"/>
          <p:nvPr/>
        </p:nvSpPr>
        <p:spPr>
          <a:xfrm>
            <a:off x="412694" y="1480658"/>
            <a:ext cx="6096000" cy="2339102"/>
          </a:xfrm>
          <a:prstGeom prst="rect">
            <a:avLst/>
          </a:prstGeom>
          <a:noFill/>
        </p:spPr>
        <p:txBody>
          <a:bodyPr wrap="square">
            <a:spAutoFit/>
          </a:bodyPr>
          <a:lstStyle/>
          <a:p>
            <a:r>
              <a:rPr lang="es-ES" sz="1600" b="1" i="0" dirty="0">
                <a:solidFill>
                  <a:srgbClr val="0070C0"/>
                </a:solidFill>
                <a:effectLst/>
                <a:latin typeface="+mn-lt"/>
              </a:rPr>
              <a:t>MÉTODOS HTTP</a:t>
            </a:r>
          </a:p>
          <a:p>
            <a:r>
              <a:rPr lang="es-ES" sz="1600" b="0" i="0" dirty="0">
                <a:solidFill>
                  <a:srgbClr val="000000"/>
                </a:solidFill>
                <a:effectLst/>
                <a:latin typeface="+mn-lt"/>
              </a:rPr>
              <a:t>• </a:t>
            </a:r>
            <a:r>
              <a:rPr lang="es-ES" sz="1600" b="1" i="0" dirty="0">
                <a:solidFill>
                  <a:srgbClr val="000000"/>
                </a:solidFill>
                <a:effectLst/>
                <a:latin typeface="+mn-lt"/>
              </a:rPr>
              <a:t>GET</a:t>
            </a:r>
            <a:r>
              <a:rPr lang="es-ES" sz="1600" b="0" i="0" dirty="0">
                <a:solidFill>
                  <a:srgbClr val="000000"/>
                </a:solidFill>
                <a:effectLst/>
                <a:latin typeface="+mn-lt"/>
              </a:rPr>
              <a:t>: </a:t>
            </a:r>
            <a:r>
              <a:rPr lang="es-ES" sz="1400" b="0" i="0" dirty="0">
                <a:solidFill>
                  <a:srgbClr val="000000"/>
                </a:solidFill>
                <a:effectLst/>
                <a:latin typeface="+mn-lt"/>
              </a:rPr>
              <a:t>Este método se emplea para leer una</a:t>
            </a:r>
          </a:p>
          <a:p>
            <a:r>
              <a:rPr lang="es-ES" sz="1400" b="0" i="0" dirty="0">
                <a:solidFill>
                  <a:srgbClr val="000000"/>
                </a:solidFill>
                <a:effectLst/>
                <a:latin typeface="+mn-lt"/>
              </a:rPr>
              <a:t>representación de un </a:t>
            </a:r>
            <a:r>
              <a:rPr lang="es-ES" sz="1400" b="0" i="0" dirty="0" err="1">
                <a:solidFill>
                  <a:srgbClr val="000000"/>
                </a:solidFill>
                <a:effectLst/>
                <a:latin typeface="+mn-lt"/>
              </a:rPr>
              <a:t>resource</a:t>
            </a:r>
            <a:r>
              <a:rPr lang="es-ES" sz="1400" b="0" i="0" dirty="0">
                <a:solidFill>
                  <a:srgbClr val="000000"/>
                </a:solidFill>
                <a:effectLst/>
                <a:latin typeface="+mn-lt"/>
              </a:rPr>
              <a:t>. En caso de respuesta</a:t>
            </a:r>
          </a:p>
          <a:p>
            <a:r>
              <a:rPr lang="es-ES" sz="1400" b="0" i="0" dirty="0">
                <a:solidFill>
                  <a:srgbClr val="000000"/>
                </a:solidFill>
                <a:effectLst/>
                <a:latin typeface="+mn-lt"/>
              </a:rPr>
              <a:t>positiva (200 OK), devuelve la representación en un formato</a:t>
            </a:r>
          </a:p>
          <a:p>
            <a:r>
              <a:rPr lang="es-ES" sz="1400" b="0" i="0" dirty="0">
                <a:solidFill>
                  <a:srgbClr val="000000"/>
                </a:solidFill>
                <a:effectLst/>
                <a:latin typeface="+mn-lt"/>
              </a:rPr>
              <a:t>concreto: HTML, XML, JSON o imágenes, JavaScript, CSS,</a:t>
            </a:r>
          </a:p>
          <a:p>
            <a:r>
              <a:rPr lang="es-ES" sz="1400" b="0" i="0" dirty="0">
                <a:solidFill>
                  <a:srgbClr val="000000"/>
                </a:solidFill>
                <a:effectLst/>
                <a:latin typeface="+mn-lt"/>
              </a:rPr>
              <a:t>etc. </a:t>
            </a:r>
            <a:r>
              <a:rPr lang="es-ES" sz="1400" b="0" i="0" dirty="0">
                <a:solidFill>
                  <a:srgbClr val="0000FF"/>
                </a:solidFill>
                <a:effectLst/>
                <a:latin typeface="+mn-lt"/>
                <a:hlinkClick r:id="rId3"/>
              </a:rPr>
              <a:t>Leer mas</a:t>
            </a:r>
            <a:endParaRPr lang="es-ES" sz="1400" b="0" i="0" dirty="0">
              <a:solidFill>
                <a:srgbClr val="0000FF"/>
              </a:solidFill>
              <a:effectLst/>
              <a:latin typeface="+mn-lt"/>
            </a:endParaRPr>
          </a:p>
          <a:p>
            <a:r>
              <a:rPr lang="es-ES" sz="1400" b="0" i="0" dirty="0">
                <a:solidFill>
                  <a:srgbClr val="000000"/>
                </a:solidFill>
                <a:effectLst/>
                <a:latin typeface="+mn-lt"/>
              </a:rPr>
              <a:t>• </a:t>
            </a:r>
            <a:r>
              <a:rPr lang="es-ES" sz="1600" b="1" i="0" dirty="0">
                <a:solidFill>
                  <a:srgbClr val="000000"/>
                </a:solidFill>
                <a:effectLst/>
                <a:latin typeface="+mn-lt"/>
              </a:rPr>
              <a:t>POST</a:t>
            </a:r>
            <a:r>
              <a:rPr lang="es-ES" sz="1600" b="0" i="0" dirty="0">
                <a:solidFill>
                  <a:srgbClr val="000000"/>
                </a:solidFill>
                <a:effectLst/>
                <a:latin typeface="+mn-lt"/>
              </a:rPr>
              <a:t>: </a:t>
            </a:r>
            <a:r>
              <a:rPr lang="es-ES" sz="1400" b="0" i="0" dirty="0">
                <a:solidFill>
                  <a:srgbClr val="000000"/>
                </a:solidFill>
                <a:effectLst/>
                <a:latin typeface="+mn-lt"/>
              </a:rPr>
              <a:t>Se utiliza POST por las limitaciones de GET.</a:t>
            </a:r>
          </a:p>
          <a:p>
            <a:r>
              <a:rPr lang="es-ES" sz="1400" b="0" i="0" dirty="0">
                <a:solidFill>
                  <a:srgbClr val="000000"/>
                </a:solidFill>
                <a:effectLst/>
                <a:latin typeface="+mn-lt"/>
              </a:rPr>
              <a:t>En caso de respuesta positiva devuelve 201 (</a:t>
            </a:r>
            <a:r>
              <a:rPr lang="es-ES" sz="1400" b="0" i="1" dirty="0" err="1">
                <a:solidFill>
                  <a:srgbClr val="000000"/>
                </a:solidFill>
                <a:effectLst/>
                <a:latin typeface="+mn-lt"/>
              </a:rPr>
              <a:t>created</a:t>
            </a:r>
            <a:r>
              <a:rPr lang="es-ES" sz="1400" b="0" i="0" dirty="0">
                <a:solidFill>
                  <a:srgbClr val="000000"/>
                </a:solidFill>
                <a:effectLst/>
                <a:latin typeface="+mn-lt"/>
              </a:rPr>
              <a:t>). Los</a:t>
            </a:r>
          </a:p>
          <a:p>
            <a:r>
              <a:rPr lang="es-ES" sz="1400" b="0" i="0" dirty="0">
                <a:solidFill>
                  <a:srgbClr val="000000"/>
                </a:solidFill>
                <a:effectLst/>
                <a:latin typeface="+mn-lt"/>
              </a:rPr>
              <a:t>POST </a:t>
            </a:r>
            <a:r>
              <a:rPr lang="es-ES" sz="1400" b="0" i="0" dirty="0" err="1">
                <a:solidFill>
                  <a:srgbClr val="000000"/>
                </a:solidFill>
                <a:effectLst/>
                <a:latin typeface="+mn-lt"/>
              </a:rPr>
              <a:t>requests</a:t>
            </a:r>
            <a:r>
              <a:rPr lang="es-ES" sz="1400" b="0" i="0" dirty="0">
                <a:solidFill>
                  <a:srgbClr val="000000"/>
                </a:solidFill>
                <a:effectLst/>
                <a:latin typeface="+mn-lt"/>
              </a:rPr>
              <a:t> se envían normalmente con formularios</a:t>
            </a:r>
          </a:p>
          <a:p>
            <a:r>
              <a:rPr lang="es-ES" sz="1400" b="0" i="0" dirty="0">
                <a:solidFill>
                  <a:srgbClr val="0000FF"/>
                </a:solidFill>
                <a:effectLst/>
                <a:latin typeface="+mn-lt"/>
                <a:hlinkClick r:id="rId3"/>
              </a:rPr>
              <a:t>Leer mas</a:t>
            </a:r>
            <a:r>
              <a:rPr lang="es-ES" sz="1400" b="0" i="0" dirty="0">
                <a:solidFill>
                  <a:srgbClr val="0000FF"/>
                </a:solidFill>
                <a:effectLst/>
                <a:latin typeface="+mn-lt"/>
              </a:rPr>
              <a:t>..</a:t>
            </a:r>
          </a:p>
        </p:txBody>
      </p:sp>
      <p:pic>
        <p:nvPicPr>
          <p:cNvPr id="6" name="Imagen 5">
            <a:extLst>
              <a:ext uri="{FF2B5EF4-FFF2-40B4-BE49-F238E27FC236}">
                <a16:creationId xmlns:a16="http://schemas.microsoft.com/office/drawing/2014/main" id="{226460DD-92F5-E203-8B8F-C58CAAFCD185}"/>
              </a:ext>
            </a:extLst>
          </p:cNvPr>
          <p:cNvPicPr>
            <a:picLocks noChangeAspect="1"/>
          </p:cNvPicPr>
          <p:nvPr/>
        </p:nvPicPr>
        <p:blipFill>
          <a:blip r:embed="rId4"/>
          <a:stretch>
            <a:fillRect/>
          </a:stretch>
        </p:blipFill>
        <p:spPr>
          <a:xfrm>
            <a:off x="1102424" y="3983295"/>
            <a:ext cx="2991267" cy="2600688"/>
          </a:xfrm>
          <a:prstGeom prst="rect">
            <a:avLst/>
          </a:prstGeom>
        </p:spPr>
      </p:pic>
      <p:sp>
        <p:nvSpPr>
          <p:cNvPr id="9" name="CuadroTexto 8">
            <a:extLst>
              <a:ext uri="{FF2B5EF4-FFF2-40B4-BE49-F238E27FC236}">
                <a16:creationId xmlns:a16="http://schemas.microsoft.com/office/drawing/2014/main" id="{C10F84EB-8541-D5A0-5C10-683E9F4848C4}"/>
              </a:ext>
            </a:extLst>
          </p:cNvPr>
          <p:cNvSpPr txBox="1"/>
          <p:nvPr/>
        </p:nvSpPr>
        <p:spPr>
          <a:xfrm>
            <a:off x="5683306" y="3331199"/>
            <a:ext cx="6096000" cy="3416320"/>
          </a:xfrm>
          <a:prstGeom prst="rect">
            <a:avLst/>
          </a:prstGeom>
          <a:noFill/>
        </p:spPr>
        <p:txBody>
          <a:bodyPr wrap="square">
            <a:spAutoFit/>
          </a:bodyPr>
          <a:lstStyle/>
          <a:p>
            <a:r>
              <a:rPr lang="es-ES" sz="1600" b="0" i="0" dirty="0">
                <a:solidFill>
                  <a:srgbClr val="000000"/>
                </a:solidFill>
                <a:effectLst/>
                <a:latin typeface="+mn-lt"/>
              </a:rPr>
              <a:t>• </a:t>
            </a:r>
            <a:r>
              <a:rPr lang="es-ES" sz="1600" b="1" i="0" dirty="0">
                <a:solidFill>
                  <a:srgbClr val="000000"/>
                </a:solidFill>
                <a:effectLst/>
                <a:latin typeface="+mn-lt"/>
              </a:rPr>
              <a:t>PUT</a:t>
            </a:r>
            <a:r>
              <a:rPr lang="es-ES" sz="1600" b="0" i="0" dirty="0">
                <a:solidFill>
                  <a:srgbClr val="000000"/>
                </a:solidFill>
                <a:effectLst/>
                <a:latin typeface="+mn-lt"/>
              </a:rPr>
              <a:t>: </a:t>
            </a:r>
            <a:r>
              <a:rPr lang="es-ES" sz="1400" b="0" i="0" dirty="0">
                <a:solidFill>
                  <a:srgbClr val="000000"/>
                </a:solidFill>
                <a:effectLst/>
                <a:latin typeface="+mn-lt"/>
              </a:rPr>
              <a:t>Utilizado normalmente para actualizar</a:t>
            </a:r>
          </a:p>
          <a:p>
            <a:r>
              <a:rPr lang="es-ES" sz="1400" b="0" i="0" dirty="0">
                <a:solidFill>
                  <a:srgbClr val="000000"/>
                </a:solidFill>
                <a:effectLst/>
                <a:latin typeface="+mn-lt"/>
              </a:rPr>
              <a:t>contenidos, pero también pueden crearlos. Tampoco muestra ninguna información en la URL. En caso de éxito devuelve 201 (</a:t>
            </a:r>
            <a:r>
              <a:rPr lang="es-ES" sz="1400" b="0" i="0" dirty="0" err="1">
                <a:solidFill>
                  <a:srgbClr val="000000"/>
                </a:solidFill>
                <a:effectLst/>
                <a:latin typeface="+mn-lt"/>
              </a:rPr>
              <a:t>created</a:t>
            </a:r>
            <a:r>
              <a:rPr lang="es-ES" sz="1400" b="0" i="0" dirty="0">
                <a:solidFill>
                  <a:srgbClr val="000000"/>
                </a:solidFill>
                <a:effectLst/>
                <a:latin typeface="+mn-lt"/>
              </a:rPr>
              <a:t>, en caso de que la acción haya creado un elemento) o 204 (</a:t>
            </a:r>
            <a:r>
              <a:rPr lang="es-ES" sz="1400" b="0" i="1" dirty="0">
                <a:solidFill>
                  <a:srgbClr val="000000"/>
                </a:solidFill>
                <a:effectLst/>
                <a:latin typeface="+mn-lt"/>
              </a:rPr>
              <a:t>no response</a:t>
            </a:r>
            <a:r>
              <a:rPr lang="es-ES" sz="1400" b="0" i="0" dirty="0">
                <a:solidFill>
                  <a:srgbClr val="000000"/>
                </a:solidFill>
                <a:effectLst/>
                <a:latin typeface="+mn-lt"/>
              </a:rPr>
              <a:t>, si el servidor no devuelve ningún contenido). A diferencia de POST es idempotente, si se crea o edita un </a:t>
            </a:r>
            <a:r>
              <a:rPr lang="es-ES" sz="1400" b="0" i="0" dirty="0" err="1">
                <a:solidFill>
                  <a:srgbClr val="000000"/>
                </a:solidFill>
                <a:effectLst/>
                <a:latin typeface="+mn-lt"/>
              </a:rPr>
              <a:t>resource</a:t>
            </a:r>
            <a:r>
              <a:rPr lang="es-ES" sz="1400" b="0" i="0" dirty="0">
                <a:solidFill>
                  <a:srgbClr val="000000"/>
                </a:solidFill>
                <a:effectLst/>
                <a:latin typeface="+mn-lt"/>
              </a:rPr>
              <a:t> con PUT y se hace el mismo </a:t>
            </a:r>
            <a:r>
              <a:rPr lang="es-ES" sz="1400" b="0" i="0" dirty="0" err="1">
                <a:solidFill>
                  <a:srgbClr val="000000"/>
                </a:solidFill>
                <a:effectLst/>
                <a:latin typeface="+mn-lt"/>
              </a:rPr>
              <a:t>request</a:t>
            </a:r>
            <a:r>
              <a:rPr lang="es-ES" sz="1400" b="0" i="0" dirty="0">
                <a:solidFill>
                  <a:srgbClr val="000000"/>
                </a:solidFill>
                <a:effectLst/>
                <a:latin typeface="+mn-lt"/>
              </a:rPr>
              <a:t> otra vez, el </a:t>
            </a:r>
            <a:r>
              <a:rPr lang="es-ES" sz="1400" b="0" i="0" dirty="0" err="1">
                <a:solidFill>
                  <a:srgbClr val="000000"/>
                </a:solidFill>
                <a:effectLst/>
                <a:latin typeface="+mn-lt"/>
              </a:rPr>
              <a:t>resource</a:t>
            </a:r>
            <a:r>
              <a:rPr lang="es-ES" sz="1400" b="0" i="0" dirty="0">
                <a:solidFill>
                  <a:srgbClr val="000000"/>
                </a:solidFill>
                <a:effectLst/>
                <a:latin typeface="+mn-lt"/>
              </a:rPr>
              <a:t> todavía está ahí y mantiene el mismo estado que en la primera llamada. Si con una llamada PUT se cambia aunque sea sólo un contador en el </a:t>
            </a:r>
            <a:r>
              <a:rPr lang="es-ES" sz="1400" b="0" i="0" dirty="0" err="1">
                <a:solidFill>
                  <a:srgbClr val="000000"/>
                </a:solidFill>
                <a:effectLst/>
                <a:latin typeface="+mn-lt"/>
              </a:rPr>
              <a:t>resource</a:t>
            </a:r>
            <a:r>
              <a:rPr lang="es-ES" sz="1400" b="0" i="0" dirty="0">
                <a:solidFill>
                  <a:srgbClr val="000000"/>
                </a:solidFill>
                <a:effectLst/>
                <a:latin typeface="+mn-lt"/>
              </a:rPr>
              <a:t>, la llamada</a:t>
            </a:r>
          </a:p>
          <a:p>
            <a:r>
              <a:rPr lang="es-ES" sz="1400" b="0" i="0" dirty="0">
                <a:solidFill>
                  <a:srgbClr val="000000"/>
                </a:solidFill>
                <a:effectLst/>
                <a:latin typeface="+mn-lt"/>
              </a:rPr>
              <a:t>ya no es idempotente, ya que se cambian contenidos. </a:t>
            </a:r>
            <a:r>
              <a:rPr lang="es-ES" sz="1600" b="0" i="0" dirty="0">
                <a:solidFill>
                  <a:srgbClr val="0000FF"/>
                </a:solidFill>
                <a:effectLst/>
                <a:latin typeface="+mn-lt"/>
                <a:hlinkClick r:id="rId3"/>
              </a:rPr>
              <a:t>Leer mas</a:t>
            </a:r>
            <a:r>
              <a:rPr lang="es-ES" sz="1600" b="0" i="0" dirty="0">
                <a:solidFill>
                  <a:srgbClr val="0000FF"/>
                </a:solidFill>
                <a:effectLst/>
                <a:latin typeface="+mn-lt"/>
              </a:rPr>
              <a:t>…</a:t>
            </a:r>
          </a:p>
          <a:p>
            <a:r>
              <a:rPr lang="es-ES" sz="1600" b="0" i="0" dirty="0">
                <a:solidFill>
                  <a:srgbClr val="000000"/>
                </a:solidFill>
                <a:effectLst/>
                <a:latin typeface="+mn-lt"/>
              </a:rPr>
              <a:t>• </a:t>
            </a:r>
            <a:r>
              <a:rPr lang="es-ES" sz="1400" b="0" i="0" dirty="0">
                <a:solidFill>
                  <a:srgbClr val="000000"/>
                </a:solidFill>
                <a:effectLst/>
                <a:latin typeface="+mn-lt"/>
              </a:rPr>
              <a:t>DELETE</a:t>
            </a:r>
            <a:r>
              <a:rPr lang="es-ES" sz="1600" b="0" i="0" dirty="0">
                <a:solidFill>
                  <a:srgbClr val="000000"/>
                </a:solidFill>
                <a:effectLst/>
                <a:latin typeface="+mn-lt"/>
              </a:rPr>
              <a:t>: </a:t>
            </a:r>
            <a:r>
              <a:rPr lang="es-ES" sz="1400" b="0" i="0" dirty="0">
                <a:solidFill>
                  <a:srgbClr val="000000"/>
                </a:solidFill>
                <a:effectLst/>
                <a:latin typeface="+mn-lt"/>
              </a:rPr>
              <a:t>Simplemente elimina un </a:t>
            </a:r>
            <a:r>
              <a:rPr lang="es-ES" sz="1400" b="0" i="0" dirty="0" err="1">
                <a:solidFill>
                  <a:srgbClr val="000000"/>
                </a:solidFill>
                <a:effectLst/>
                <a:latin typeface="+mn-lt"/>
              </a:rPr>
              <a:t>resource</a:t>
            </a:r>
            <a:r>
              <a:rPr lang="es-ES" sz="1400" b="0" i="0" dirty="0">
                <a:solidFill>
                  <a:srgbClr val="000000"/>
                </a:solidFill>
                <a:effectLst/>
                <a:latin typeface="+mn-lt"/>
              </a:rPr>
              <a:t> identificado en la URI. Si se elimina correctamente devuelve 200 junto con un </a:t>
            </a:r>
            <a:r>
              <a:rPr lang="es-ES" sz="1400" b="0" i="0" dirty="0" err="1">
                <a:solidFill>
                  <a:srgbClr val="000000"/>
                </a:solidFill>
                <a:effectLst/>
                <a:latin typeface="+mn-lt"/>
              </a:rPr>
              <a:t>body</a:t>
            </a:r>
            <a:r>
              <a:rPr lang="es-ES" sz="1400" b="0" i="0" dirty="0">
                <a:solidFill>
                  <a:srgbClr val="000000"/>
                </a:solidFill>
                <a:effectLst/>
                <a:latin typeface="+mn-lt"/>
              </a:rPr>
              <a:t> response, o 204 sin </a:t>
            </a:r>
            <a:r>
              <a:rPr lang="es-ES" sz="1400" b="0" i="0" dirty="0" err="1">
                <a:solidFill>
                  <a:srgbClr val="000000"/>
                </a:solidFill>
                <a:effectLst/>
                <a:latin typeface="+mn-lt"/>
              </a:rPr>
              <a:t>body</a:t>
            </a:r>
            <a:r>
              <a:rPr lang="es-ES" sz="1400" b="0" i="0" dirty="0">
                <a:solidFill>
                  <a:srgbClr val="000000"/>
                </a:solidFill>
                <a:effectLst/>
                <a:latin typeface="+mn-lt"/>
              </a:rPr>
              <a:t>. DELETE, al igual que PUT y GET, también es idempotente</a:t>
            </a:r>
            <a:r>
              <a:rPr lang="es-ES" sz="1400" b="0" i="0" dirty="0">
                <a:solidFill>
                  <a:srgbClr val="000000"/>
                </a:solidFill>
                <a:effectLst/>
                <a:latin typeface="+mn-lt"/>
                <a:hlinkClick r:id="rId3"/>
              </a:rPr>
              <a:t>, </a:t>
            </a:r>
            <a:r>
              <a:rPr lang="es-ES" sz="1400" b="0" i="0" dirty="0">
                <a:solidFill>
                  <a:srgbClr val="0000FF"/>
                </a:solidFill>
                <a:effectLst/>
                <a:latin typeface="+mn-lt"/>
                <a:hlinkClick r:id="rId3"/>
              </a:rPr>
              <a:t>Leer más...</a:t>
            </a:r>
            <a:r>
              <a:rPr lang="es-ES" dirty="0">
                <a:latin typeface="+mn-lt"/>
                <a:hlinkClick r:id="rId3"/>
              </a:rPr>
              <a:t> </a:t>
            </a:r>
            <a:br>
              <a:rPr lang="es-ES" dirty="0">
                <a:latin typeface="+mn-lt"/>
                <a:hlinkClick r:id="rId3"/>
              </a:rPr>
            </a:br>
            <a:endParaRPr lang="es-CO" dirty="0">
              <a:latin typeface="+mn-lt"/>
            </a:endParaRPr>
          </a:p>
        </p:txBody>
      </p:sp>
      <p:pic>
        <p:nvPicPr>
          <p:cNvPr id="10" name="Picture 4" descr="API Basics: A Beginner's Guide to APIs | Postman Blog">
            <a:extLst>
              <a:ext uri="{FF2B5EF4-FFF2-40B4-BE49-F238E27FC236}">
                <a16:creationId xmlns:a16="http://schemas.microsoft.com/office/drawing/2014/main" id="{6308959A-6027-4EE1-E287-1E3AB0AC8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013" y="1653494"/>
            <a:ext cx="1766585" cy="150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48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a:blip r:embed="rId3"/>
          <a:stretch>
            <a:fillRect/>
          </a:stretch>
        </p:blipFill>
        <p:spPr>
          <a:xfrm>
            <a:off x="2279935" y="1550025"/>
            <a:ext cx="7255952" cy="5201922"/>
          </a:xfrm>
          <a:prstGeom prst="rect">
            <a:avLst/>
          </a:prstGeom>
        </p:spPr>
      </p:pic>
    </p:spTree>
    <p:extLst>
      <p:ext uri="{BB962C8B-B14F-4D97-AF65-F5344CB8AC3E}">
        <p14:creationId xmlns:p14="http://schemas.microsoft.com/office/powerpoint/2010/main" val="2597342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a:blip r:embed="rId3"/>
          <a:srcRect/>
          <a:stretch/>
        </p:blipFill>
        <p:spPr>
          <a:xfrm>
            <a:off x="2007795" y="2489069"/>
            <a:ext cx="8442492" cy="3563388"/>
          </a:xfrm>
          <a:prstGeom prst="rect">
            <a:avLst/>
          </a:prstGeom>
        </p:spPr>
      </p:pic>
    </p:spTree>
    <p:extLst>
      <p:ext uri="{BB962C8B-B14F-4D97-AF65-F5344CB8AC3E}">
        <p14:creationId xmlns:p14="http://schemas.microsoft.com/office/powerpoint/2010/main" val="1449409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a:blip r:embed="rId3"/>
          <a:srcRect/>
          <a:stretch/>
        </p:blipFill>
        <p:spPr>
          <a:xfrm>
            <a:off x="2049464" y="2489069"/>
            <a:ext cx="8359153" cy="3563388"/>
          </a:xfrm>
          <a:prstGeom prst="rect">
            <a:avLst/>
          </a:prstGeom>
        </p:spPr>
      </p:pic>
    </p:spTree>
    <p:extLst>
      <p:ext uri="{BB962C8B-B14F-4D97-AF65-F5344CB8AC3E}">
        <p14:creationId xmlns:p14="http://schemas.microsoft.com/office/powerpoint/2010/main" val="4267994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PRACTICA CONECTANDO CON API DESDE PYTHON</a:t>
            </a:r>
            <a:endParaRPr lang="es-CO" sz="3200" dirty="0"/>
          </a:p>
        </p:txBody>
      </p:sp>
      <p:sp>
        <p:nvSpPr>
          <p:cNvPr id="8" name="CuadroTexto 7">
            <a:extLst>
              <a:ext uri="{FF2B5EF4-FFF2-40B4-BE49-F238E27FC236}">
                <a16:creationId xmlns:a16="http://schemas.microsoft.com/office/drawing/2014/main" id="{346C466E-3E6E-FFE2-803C-6592440FFF9B}"/>
              </a:ext>
            </a:extLst>
          </p:cNvPr>
          <p:cNvSpPr txBox="1"/>
          <p:nvPr/>
        </p:nvSpPr>
        <p:spPr>
          <a:xfrm>
            <a:off x="456235" y="2350158"/>
            <a:ext cx="11550885" cy="369331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600" b="1" dirty="0">
                <a:solidFill>
                  <a:schemeClr val="tx1"/>
                </a:solidFill>
                <a:effectLst>
                  <a:outerShdw blurRad="38100" dist="38100" dir="2700000" algn="tl">
                    <a:srgbClr val="000000">
                      <a:alpha val="43137"/>
                    </a:srgbClr>
                  </a:outerShdw>
                </a:effectLst>
              </a:rPr>
              <a:t>CREATE DATABASE APIDB;</a:t>
            </a:r>
          </a:p>
          <a:p>
            <a:r>
              <a:rPr lang="es-CO" sz="1600" b="1" dirty="0">
                <a:solidFill>
                  <a:schemeClr val="tx1"/>
                </a:solidFill>
                <a:effectLst>
                  <a:outerShdw blurRad="38100" dist="38100" dir="2700000" algn="tl">
                    <a:srgbClr val="000000">
                      <a:alpha val="43137"/>
                    </a:srgbClr>
                  </a:outerShdw>
                </a:effectLst>
              </a:rPr>
              <a:t>USE APIDB</a:t>
            </a:r>
          </a:p>
          <a:p>
            <a:endParaRPr lang="es-CO" sz="1600" b="1" dirty="0">
              <a:solidFill>
                <a:schemeClr val="tx1"/>
              </a:solidFill>
              <a:effectLst>
                <a:outerShdw blurRad="38100" dist="38100" dir="2700000" algn="tl">
                  <a:srgbClr val="000000">
                    <a:alpha val="43137"/>
                  </a:srgbClr>
                </a:outerShdw>
              </a:effectLst>
            </a:endParaRPr>
          </a:p>
          <a:p>
            <a:r>
              <a:rPr lang="es-CO" sz="1600" b="1" dirty="0">
                <a:solidFill>
                  <a:schemeClr val="tx1"/>
                </a:solidFill>
                <a:effectLst>
                  <a:outerShdw blurRad="38100" dist="38100" dir="2700000" algn="tl">
                    <a:srgbClr val="000000">
                      <a:alpha val="43137"/>
                    </a:srgbClr>
                  </a:outerShdw>
                </a:effectLst>
              </a:rPr>
              <a:t>CREATE TABLE IF NOT EXISTS USUARIO (</a:t>
            </a:r>
          </a:p>
          <a:p>
            <a:r>
              <a:rPr lang="es-CO" sz="1600" b="1" dirty="0" err="1">
                <a:solidFill>
                  <a:schemeClr val="tx1"/>
                </a:solidFill>
                <a:effectLst>
                  <a:outerShdw blurRad="38100" dist="38100" dir="2700000" algn="tl">
                    <a:srgbClr val="000000">
                      <a:alpha val="43137"/>
                    </a:srgbClr>
                  </a:outerShdw>
                </a:effectLst>
              </a:rPr>
              <a:t>idUsuario</a:t>
            </a:r>
            <a:r>
              <a:rPr lang="es-CO" sz="1600" b="1" dirty="0">
                <a:solidFill>
                  <a:schemeClr val="tx1"/>
                </a:solidFill>
                <a:effectLst>
                  <a:outerShdw blurRad="38100" dist="38100" dir="2700000" algn="tl">
                    <a:srgbClr val="000000">
                      <a:alpha val="43137"/>
                    </a:srgbClr>
                  </a:outerShdw>
                </a:effectLst>
              </a:rPr>
              <a:t> INTEGER PRIMARY KEY AUTO_INCREMENT,</a:t>
            </a:r>
          </a:p>
          <a:p>
            <a:r>
              <a:rPr lang="es-CO" sz="1600" b="1" dirty="0" err="1">
                <a:solidFill>
                  <a:schemeClr val="tx1"/>
                </a:solidFill>
                <a:effectLst>
                  <a:outerShdw blurRad="38100" dist="38100" dir="2700000" algn="tl">
                    <a:srgbClr val="000000">
                      <a:alpha val="43137"/>
                    </a:srgbClr>
                  </a:outerShdw>
                </a:effectLst>
              </a:rPr>
              <a:t>login</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varchar</a:t>
            </a:r>
            <a:r>
              <a:rPr lang="es-CO" sz="1600" b="1" dirty="0">
                <a:solidFill>
                  <a:schemeClr val="tx1"/>
                </a:solidFill>
                <a:effectLst>
                  <a:outerShdw blurRad="38100" dist="38100" dir="2700000" algn="tl">
                    <a:srgbClr val="000000">
                      <a:alpha val="43137"/>
                    </a:srgbClr>
                  </a:outerShdw>
                </a:effectLst>
              </a:rPr>
              <a:t> ( 30 ),</a:t>
            </a:r>
          </a:p>
          <a:p>
            <a:r>
              <a:rPr lang="es-CO" sz="1600" b="1" dirty="0">
                <a:solidFill>
                  <a:schemeClr val="tx1"/>
                </a:solidFill>
                <a:effectLst>
                  <a:outerShdw blurRad="38100" dist="38100" dir="2700000" algn="tl">
                    <a:srgbClr val="000000">
                      <a:alpha val="43137"/>
                    </a:srgbClr>
                  </a:outerShdw>
                </a:effectLst>
              </a:rPr>
              <a:t>nombre TEXT,</a:t>
            </a:r>
          </a:p>
          <a:p>
            <a:r>
              <a:rPr lang="es-CO" sz="1600" b="1" dirty="0">
                <a:solidFill>
                  <a:schemeClr val="tx1"/>
                </a:solidFill>
                <a:effectLst>
                  <a:outerShdw blurRad="38100" dist="38100" dir="2700000" algn="tl">
                    <a:srgbClr val="000000">
                      <a:alpha val="43137"/>
                    </a:srgbClr>
                  </a:outerShdw>
                </a:effectLst>
              </a:rPr>
              <a:t>apellido TEXT,</a:t>
            </a:r>
          </a:p>
          <a:p>
            <a:r>
              <a:rPr lang="es-CO" sz="1600" b="1" dirty="0">
                <a:solidFill>
                  <a:schemeClr val="tx1"/>
                </a:solidFill>
                <a:effectLst>
                  <a:outerShdw blurRad="38100" dist="38100" dir="2700000" algn="tl">
                    <a:srgbClr val="000000">
                      <a:alpha val="43137"/>
                    </a:srgbClr>
                  </a:outerShdw>
                </a:effectLst>
              </a:rPr>
              <a:t>email TEXT</a:t>
            </a:r>
          </a:p>
          <a:p>
            <a:r>
              <a:rPr lang="es-CO" sz="1600" b="1" dirty="0">
                <a:solidFill>
                  <a:schemeClr val="tx1"/>
                </a:solidFill>
                <a:effectLst>
                  <a:outerShdw blurRad="38100" dist="38100" dir="2700000" algn="tl">
                    <a:srgbClr val="000000">
                      <a:alpha val="43137"/>
                    </a:srgbClr>
                  </a:outerShdw>
                </a:effectLst>
              </a:rPr>
              <a:t>);</a:t>
            </a:r>
          </a:p>
          <a:p>
            <a:endParaRPr lang="es-CO" sz="1600" b="1" dirty="0">
              <a:solidFill>
                <a:schemeClr val="tx1"/>
              </a:solidFill>
              <a:effectLst>
                <a:outerShdw blurRad="38100" dist="38100" dir="2700000" algn="tl">
                  <a:srgbClr val="000000">
                    <a:alpha val="43137"/>
                  </a:srgbClr>
                </a:outerShdw>
              </a:effectLst>
            </a:endParaRPr>
          </a:p>
          <a:p>
            <a:r>
              <a:rPr lang="es-CO" b="1" dirty="0">
                <a:solidFill>
                  <a:schemeClr val="tx1"/>
                </a:solidFill>
                <a:effectLst>
                  <a:outerShdw blurRad="38100" dist="38100" dir="2700000" algn="tl">
                    <a:srgbClr val="000000">
                      <a:alpha val="43137"/>
                    </a:srgbClr>
                  </a:outerShdw>
                </a:effectLst>
              </a:rPr>
              <a:t>INSERT INTO USUARIO (</a:t>
            </a:r>
            <a:r>
              <a:rPr lang="es-CO" b="1" dirty="0" err="1">
                <a:solidFill>
                  <a:schemeClr val="tx1"/>
                </a:solidFill>
                <a:effectLst>
                  <a:outerShdw blurRad="38100" dist="38100" dir="2700000" algn="tl">
                    <a:srgbClr val="000000">
                      <a:alpha val="43137"/>
                    </a:srgbClr>
                  </a:outerShdw>
                </a:effectLst>
              </a:rPr>
              <a:t>idUsuario,login,nombre,apellido,email</a:t>
            </a:r>
            <a:r>
              <a:rPr lang="es-CO" b="1" dirty="0">
                <a:solidFill>
                  <a:schemeClr val="tx1"/>
                </a:solidFill>
                <a:effectLst>
                  <a:outerShdw blurRad="38100" dist="38100" dir="2700000" algn="tl">
                    <a:srgbClr val="000000">
                      <a:alpha val="43137"/>
                    </a:srgbClr>
                  </a:outerShdw>
                </a:effectLst>
              </a:rPr>
              <a:t>) VALUES (2,'fegasu','JOSE FERNANDO','GALINDO SUAREZ’, 'fegasu@misena.edu.co');</a:t>
            </a:r>
          </a:p>
          <a:p>
            <a:r>
              <a:rPr lang="es-CO" b="1" dirty="0">
                <a:solidFill>
                  <a:schemeClr val="tx1"/>
                </a:solidFill>
                <a:effectLst>
                  <a:outerShdw blurRad="38100" dist="38100" dir="2700000" algn="tl">
                    <a:srgbClr val="000000">
                      <a:alpha val="43137"/>
                    </a:srgbClr>
                  </a:outerShdw>
                </a:effectLst>
              </a:rPr>
              <a:t>INSERT INTO USUARIO (</a:t>
            </a:r>
            <a:r>
              <a:rPr lang="es-CO" b="1" dirty="0" err="1">
                <a:solidFill>
                  <a:schemeClr val="tx1"/>
                </a:solidFill>
                <a:effectLst>
                  <a:outerShdw blurRad="38100" dist="38100" dir="2700000" algn="tl">
                    <a:srgbClr val="000000">
                      <a:alpha val="43137"/>
                    </a:srgbClr>
                  </a:outerShdw>
                </a:effectLst>
              </a:rPr>
              <a:t>idUsuario,login,nombre,apellido,email</a:t>
            </a:r>
            <a:r>
              <a:rPr lang="es-CO" b="1" dirty="0">
                <a:solidFill>
                  <a:schemeClr val="tx1"/>
                </a:solidFill>
                <a:effectLst>
                  <a:outerShdw blurRad="38100" dist="38100" dir="2700000" algn="tl">
                    <a:srgbClr val="000000">
                      <a:alpha val="43137"/>
                    </a:srgbClr>
                  </a:outerShdw>
                </a:effectLst>
              </a:rPr>
              <a:t>) VALUES (38,NULL,'Carmen </a:t>
            </a:r>
            <a:r>
              <a:rPr lang="es-CO" b="1" dirty="0" err="1">
                <a:solidFill>
                  <a:schemeClr val="tx1"/>
                </a:solidFill>
                <a:effectLst>
                  <a:outerShdw blurRad="38100" dist="38100" dir="2700000" algn="tl">
                    <a:srgbClr val="000000">
                      <a:alpha val="43137"/>
                    </a:srgbClr>
                  </a:outerShdw>
                </a:effectLst>
              </a:rPr>
              <a:t>Julia','Vargas','cvargas@gmail.com</a:t>
            </a:r>
            <a:r>
              <a:rPr lang="es-CO" b="1" dirty="0">
                <a:solidFill>
                  <a:schemeClr val="tx1"/>
                </a:solidFill>
                <a:effectLst>
                  <a:outerShdw blurRad="38100" dist="38100" dir="2700000" algn="tl">
                    <a:srgbClr val="000000">
                      <a:alpha val="43137"/>
                    </a:srgbClr>
                  </a:outerShdw>
                </a:effectLst>
              </a:rPr>
              <a:t>'); </a:t>
            </a:r>
            <a:br>
              <a:rPr lang="es-CO" sz="1600" b="1" dirty="0">
                <a:solidFill>
                  <a:schemeClr val="tx1"/>
                </a:solidFill>
                <a:effectLst>
                  <a:outerShdw blurRad="38100" dist="38100" dir="2700000" algn="tl">
                    <a:srgbClr val="000000">
                      <a:alpha val="43137"/>
                    </a:srgbClr>
                  </a:outerShdw>
                </a:effectLst>
              </a:rPr>
            </a:br>
            <a:endParaRPr lang="es-CO" sz="1600" b="1" dirty="0">
              <a:solidFill>
                <a:schemeClr val="tx1"/>
              </a:solidFill>
              <a:effectLst>
                <a:outerShdw blurRad="38100" dist="38100" dir="2700000" algn="tl">
                  <a:srgbClr val="000000">
                    <a:alpha val="43137"/>
                  </a:srgbClr>
                </a:outerShdw>
              </a:effectLst>
            </a:endParaRPr>
          </a:p>
        </p:txBody>
      </p:sp>
      <p:sp>
        <p:nvSpPr>
          <p:cNvPr id="9" name="CuadroTexto 8">
            <a:extLst>
              <a:ext uri="{FF2B5EF4-FFF2-40B4-BE49-F238E27FC236}">
                <a16:creationId xmlns:a16="http://schemas.microsoft.com/office/drawing/2014/main" id="{7B5E9A6A-9568-B722-697F-9E8EFAACF049}"/>
              </a:ext>
            </a:extLst>
          </p:cNvPr>
          <p:cNvSpPr txBox="1"/>
          <p:nvPr/>
        </p:nvSpPr>
        <p:spPr>
          <a:xfrm>
            <a:off x="456235" y="1858780"/>
            <a:ext cx="6768199" cy="338554"/>
          </a:xfrm>
          <a:prstGeom prst="rect">
            <a:avLst/>
          </a:prstGeom>
          <a:noFill/>
        </p:spPr>
        <p:txBody>
          <a:bodyPr wrap="none" rtlCol="0">
            <a:spAutoFit/>
          </a:bodyPr>
          <a:lstStyle/>
          <a:p>
            <a:r>
              <a:rPr lang="es-ES" sz="1600" b="1" dirty="0">
                <a:effectLst>
                  <a:outerShdw blurRad="38100" dist="38100" dir="2700000" algn="tl">
                    <a:srgbClr val="000000">
                      <a:alpha val="43137"/>
                    </a:srgbClr>
                  </a:outerShdw>
                </a:effectLst>
              </a:rPr>
              <a:t>Crear en MYSQL la tabla USUARIO e Insertar los siguientes valores:</a:t>
            </a:r>
            <a:endParaRPr lang="es-CO" sz="1600" b="1" dirty="0">
              <a:effectLst>
                <a:outerShdw blurRad="38100" dist="38100" dir="2700000" algn="tl">
                  <a:srgbClr val="000000">
                    <a:alpha val="43137"/>
                  </a:srgbClr>
                </a:outerShdw>
              </a:effectLst>
            </a:endParaRPr>
          </a:p>
        </p:txBody>
      </p:sp>
      <p:pic>
        <p:nvPicPr>
          <p:cNvPr id="2" name="Gráfico 1" descr="Informática en la nube">
            <a:hlinkClick r:id="rId3"/>
            <a:extLst>
              <a:ext uri="{FF2B5EF4-FFF2-40B4-BE49-F238E27FC236}">
                <a16:creationId xmlns:a16="http://schemas.microsoft.com/office/drawing/2014/main" id="{A2A10452-CDFF-ECAD-AB0E-285AF6148D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1836" y="1435901"/>
            <a:ext cx="914400" cy="914400"/>
          </a:xfrm>
          <a:prstGeom prst="rect">
            <a:avLst/>
          </a:prstGeom>
        </p:spPr>
      </p:pic>
      <p:sp>
        <p:nvSpPr>
          <p:cNvPr id="3" name="CuadroTexto 2">
            <a:hlinkClick r:id="rId3"/>
            <a:extLst>
              <a:ext uri="{FF2B5EF4-FFF2-40B4-BE49-F238E27FC236}">
                <a16:creationId xmlns:a16="http://schemas.microsoft.com/office/drawing/2014/main" id="{FDE709B9-A18A-9B09-336A-021C77BAC30C}"/>
              </a:ext>
            </a:extLst>
          </p:cNvPr>
          <p:cNvSpPr txBox="1"/>
          <p:nvPr/>
        </p:nvSpPr>
        <p:spPr>
          <a:xfrm>
            <a:off x="11124144" y="1874168"/>
            <a:ext cx="304892" cy="307777"/>
          </a:xfrm>
          <a:prstGeom prst="rect">
            <a:avLst/>
          </a:prstGeom>
          <a:noFill/>
        </p:spPr>
        <p:txBody>
          <a:bodyPr wrap="none" rtlCol="0">
            <a:spAutoFit/>
          </a:bodyPr>
          <a:lstStyle/>
          <a:p>
            <a:r>
              <a:rPr lang="es-ES" b="1" dirty="0">
                <a:effectLst>
                  <a:outerShdw blurRad="38100" dist="38100" dir="2700000" algn="tl">
                    <a:srgbClr val="000000">
                      <a:alpha val="43137"/>
                    </a:srgbClr>
                  </a:outerShdw>
                </a:effectLst>
              </a:rPr>
              <a:t>X</a:t>
            </a:r>
            <a:endParaRPr lang="es-CO"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510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dirty="0">
                <a:solidFill>
                  <a:schemeClr val="lt1"/>
                </a:solidFill>
                <a:latin typeface="Work Sans Medium"/>
                <a:sym typeface="Work Sans Medium"/>
              </a:rPr>
              <a:t>Crear el esquema de base de datos</a:t>
            </a:r>
            <a:endParaRPr dirty="0"/>
          </a:p>
        </p:txBody>
      </p:sp>
      <p:pic>
        <p:nvPicPr>
          <p:cNvPr id="5" name="Imagen 4">
            <a:extLst>
              <a:ext uri="{FF2B5EF4-FFF2-40B4-BE49-F238E27FC236}">
                <a16:creationId xmlns:a16="http://schemas.microsoft.com/office/drawing/2014/main" id="{F23D9C9E-C11D-97F9-1470-F52EC117E4F0}"/>
              </a:ext>
            </a:extLst>
          </p:cNvPr>
          <p:cNvPicPr/>
          <p:nvPr/>
        </p:nvPicPr>
        <p:blipFill>
          <a:blip r:embed="rId3"/>
          <a:stretch/>
        </p:blipFill>
        <p:spPr>
          <a:xfrm>
            <a:off x="115037" y="1675357"/>
            <a:ext cx="7077328" cy="4370602"/>
          </a:xfrm>
          <a:prstGeom prst="rect">
            <a:avLst/>
          </a:prstGeom>
          <a:ln w="0">
            <a:noFill/>
          </a:ln>
          <a:effectLst>
            <a:outerShdw blurRad="291960" dist="138988" dir="2700000" algn="tl" rotWithShape="0">
              <a:srgbClr val="333333">
                <a:alpha val="65000"/>
              </a:srgbClr>
            </a:outerShdw>
          </a:effectLst>
        </p:spPr>
      </p:pic>
      <p:sp>
        <p:nvSpPr>
          <p:cNvPr id="7" name="CuadroTexto 6">
            <a:extLst>
              <a:ext uri="{FF2B5EF4-FFF2-40B4-BE49-F238E27FC236}">
                <a16:creationId xmlns:a16="http://schemas.microsoft.com/office/drawing/2014/main" id="{9AF0CFF3-8563-EF6C-0465-55969E0034E7}"/>
              </a:ext>
            </a:extLst>
          </p:cNvPr>
          <p:cNvSpPr txBox="1"/>
          <p:nvPr/>
        </p:nvSpPr>
        <p:spPr>
          <a:xfrm>
            <a:off x="6946703" y="1910640"/>
            <a:ext cx="6093724" cy="573298"/>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s-CO" sz="1400" b="1" dirty="0">
                <a:effectLst/>
                <a:latin typeface="+mn-lt"/>
                <a:ea typeface="Calibri" panose="020F0502020204030204" pitchFamily="34" charset="0"/>
                <a:cs typeface="Times New Roman" panose="02020603050405020304" pitchFamily="18" charset="0"/>
              </a:rPr>
              <a:t>Descargar el script de creación de la base de datos </a:t>
            </a:r>
            <a:r>
              <a:rPr lang="es-CO" sz="1400" b="1" u="sng" dirty="0">
                <a:solidFill>
                  <a:srgbClr val="0000FF"/>
                </a:solidFill>
                <a:effectLst/>
                <a:latin typeface="+mn-lt"/>
                <a:ea typeface="Calibri" panose="020F0502020204030204" pitchFamily="34" charset="0"/>
                <a:cs typeface="Times New Roman" panose="02020603050405020304" pitchFamily="18" charset="0"/>
                <a:hlinkClick r:id="rId4"/>
              </a:rPr>
              <a:t>HR</a:t>
            </a:r>
            <a:endParaRPr lang="es-CO" sz="1200" dirty="0">
              <a:effectLst/>
              <a:latin typeface="+mn-lt"/>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CO" sz="1400" b="1" dirty="0">
                <a:effectLst/>
                <a:latin typeface="+mn-lt"/>
                <a:ea typeface="Calibri" panose="020F0502020204030204" pitchFamily="34" charset="0"/>
                <a:cs typeface="Times New Roman" panose="02020603050405020304" pitchFamily="18" charset="0"/>
              </a:rPr>
              <a:t>Copiar el script al block de notas.</a:t>
            </a:r>
            <a:endParaRPr lang="es-CO" sz="1200" dirty="0">
              <a:effectLst/>
              <a:latin typeface="+mn-lt"/>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183AB914-C163-3C76-FB5D-6948F83933E0}"/>
              </a:ext>
            </a:extLst>
          </p:cNvPr>
          <p:cNvPicPr/>
          <p:nvPr/>
        </p:nvPicPr>
        <p:blipFill>
          <a:blip r:embed="rId5"/>
          <a:stretch/>
        </p:blipFill>
        <p:spPr>
          <a:xfrm>
            <a:off x="7533565" y="2712704"/>
            <a:ext cx="4658436" cy="1163260"/>
          </a:xfrm>
          <a:prstGeom prst="rect">
            <a:avLst/>
          </a:prstGeom>
          <a:ln w="0">
            <a:noFill/>
          </a:ln>
          <a:effectLst>
            <a:outerShdw blurRad="291960" dist="138988" dir="2700000" algn="tl" rotWithShape="0">
              <a:srgbClr val="333333">
                <a:alpha val="65000"/>
              </a:srgbClr>
            </a:outerShdw>
          </a:effectLst>
        </p:spPr>
      </p:pic>
      <p:sp>
        <p:nvSpPr>
          <p:cNvPr id="10" name="CuadroTexto 9">
            <a:extLst>
              <a:ext uri="{FF2B5EF4-FFF2-40B4-BE49-F238E27FC236}">
                <a16:creationId xmlns:a16="http://schemas.microsoft.com/office/drawing/2014/main" id="{7D662F68-9C48-51D0-0A05-C5C5E5A30A3A}"/>
              </a:ext>
            </a:extLst>
          </p:cNvPr>
          <p:cNvSpPr txBox="1"/>
          <p:nvPr/>
        </p:nvSpPr>
        <p:spPr>
          <a:xfrm>
            <a:off x="7005283" y="4048525"/>
            <a:ext cx="4881917" cy="318998"/>
          </a:xfrm>
          <a:prstGeom prst="rect">
            <a:avLst/>
          </a:prstGeom>
          <a:noFill/>
        </p:spPr>
        <p:txBody>
          <a:bodyPr wrap="square">
            <a:spAutoFit/>
          </a:bodyPr>
          <a:lstStyle/>
          <a:p>
            <a:pPr marL="342900" lvl="0" indent="-342900" algn="just">
              <a:lnSpc>
                <a:spcPct val="115000"/>
              </a:lnSpc>
              <a:spcAft>
                <a:spcPts val="1000"/>
              </a:spcAft>
              <a:buFont typeface="Symbol" panose="05050102010706020507" pitchFamily="18" charset="2"/>
              <a:buChar char=""/>
            </a:pPr>
            <a:r>
              <a:rPr lang="es-CO" sz="1400" b="1" dirty="0">
                <a:effectLst/>
                <a:latin typeface="+mn-lt"/>
                <a:ea typeface="Calibri" panose="020F0502020204030204" pitchFamily="34" charset="0"/>
                <a:cs typeface="Times New Roman" panose="02020603050405020304" pitchFamily="18" charset="0"/>
              </a:rPr>
              <a:t>Pegar desde el portapapeles a la consola </a:t>
            </a:r>
            <a:r>
              <a:rPr lang="es-CO" sz="1400" b="1" dirty="0" err="1">
                <a:effectLst/>
                <a:latin typeface="+mn-lt"/>
                <a:ea typeface="Calibri" panose="020F0502020204030204" pitchFamily="34" charset="0"/>
                <a:cs typeface="Times New Roman" panose="02020603050405020304" pitchFamily="18" charset="0"/>
              </a:rPr>
              <a:t>Mysql</a:t>
            </a:r>
            <a:endParaRPr lang="es-CO" sz="1200" dirty="0">
              <a:effectLst/>
              <a:latin typeface="+mn-lt"/>
              <a:ea typeface="Calibri" panose="020F0502020204030204" pitchFamily="34" charset="0"/>
              <a:cs typeface="Times New Roman" panose="02020603050405020304" pitchFamily="18" charset="0"/>
            </a:endParaRPr>
          </a:p>
        </p:txBody>
      </p:sp>
      <p:pic>
        <p:nvPicPr>
          <p:cNvPr id="12" name="Imagen 11">
            <a:extLst>
              <a:ext uri="{FF2B5EF4-FFF2-40B4-BE49-F238E27FC236}">
                <a16:creationId xmlns:a16="http://schemas.microsoft.com/office/drawing/2014/main" id="{B6607280-B634-63D3-7697-97B69C8949A3}"/>
              </a:ext>
            </a:extLst>
          </p:cNvPr>
          <p:cNvPicPr/>
          <p:nvPr/>
        </p:nvPicPr>
        <p:blipFill>
          <a:blip r:embed="rId6"/>
          <a:stretch/>
        </p:blipFill>
        <p:spPr>
          <a:xfrm>
            <a:off x="7310083" y="4546624"/>
            <a:ext cx="4881917" cy="1520895"/>
          </a:xfrm>
          <a:prstGeom prst="rect">
            <a:avLst/>
          </a:prstGeom>
          <a:ln w="0">
            <a:noFill/>
          </a:ln>
          <a:effectLst>
            <a:outerShdw blurRad="291960" dist="138988" dir="2700000" algn="tl" rotWithShape="0">
              <a:srgbClr val="333333">
                <a:alpha val="65000"/>
              </a:srgbClr>
            </a:outerShdw>
          </a:effectLst>
        </p:spPr>
      </p:pic>
    </p:spTree>
    <p:extLst>
      <p:ext uri="{BB962C8B-B14F-4D97-AF65-F5344CB8AC3E}">
        <p14:creationId xmlns:p14="http://schemas.microsoft.com/office/powerpoint/2010/main" val="2526609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sp>
        <p:nvSpPr>
          <p:cNvPr id="3" name="CuadroTexto 2">
            <a:extLst>
              <a:ext uri="{FF2B5EF4-FFF2-40B4-BE49-F238E27FC236}">
                <a16:creationId xmlns:a16="http://schemas.microsoft.com/office/drawing/2014/main" id="{A3504500-0F0E-BEEB-4491-1181CB34EC24}"/>
              </a:ext>
            </a:extLst>
          </p:cNvPr>
          <p:cNvSpPr txBox="1"/>
          <p:nvPr/>
        </p:nvSpPr>
        <p:spPr>
          <a:xfrm>
            <a:off x="6374568" y="2718218"/>
            <a:ext cx="6096000" cy="523220"/>
          </a:xfrm>
          <a:prstGeom prst="rect">
            <a:avLst/>
          </a:prstGeom>
          <a:noFill/>
        </p:spPr>
        <p:txBody>
          <a:bodyPr wrap="square">
            <a:spAutoFit/>
          </a:bodyPr>
          <a:lstStyle/>
          <a:p>
            <a:r>
              <a:rPr lang="es-ES" sz="1400" b="1" i="0" dirty="0">
                <a:solidFill>
                  <a:srgbClr val="0070C0"/>
                </a:solidFill>
                <a:effectLst/>
                <a:latin typeface="+mn-lt"/>
              </a:rPr>
              <a:t>PRACTICA DEL TALLER</a:t>
            </a:r>
          </a:p>
          <a:p>
            <a:r>
              <a:rPr lang="es-ES" sz="1400" b="1" i="0" dirty="0">
                <a:solidFill>
                  <a:srgbClr val="FF0000"/>
                </a:solidFill>
                <a:effectLst/>
                <a:latin typeface="+mn-lt"/>
              </a:rPr>
              <a:t>CREANDO LOS MÉTODO DE CONSULTAS DE BASE DE DATOS</a:t>
            </a:r>
            <a:r>
              <a:rPr lang="es-ES" dirty="0">
                <a:latin typeface="+mn-lt"/>
              </a:rPr>
              <a:t> </a:t>
            </a:r>
            <a:endParaRPr lang="es-CO" dirty="0">
              <a:latin typeface="+mn-lt"/>
            </a:endParaRPr>
          </a:p>
        </p:txBody>
      </p:sp>
      <p:sp>
        <p:nvSpPr>
          <p:cNvPr id="8" name="CuadroTexto 7">
            <a:extLst>
              <a:ext uri="{FF2B5EF4-FFF2-40B4-BE49-F238E27FC236}">
                <a16:creationId xmlns:a16="http://schemas.microsoft.com/office/drawing/2014/main" id="{BF3503A8-932B-E27F-572D-7FBF783B87F2}"/>
              </a:ext>
            </a:extLst>
          </p:cNvPr>
          <p:cNvSpPr txBox="1"/>
          <p:nvPr/>
        </p:nvSpPr>
        <p:spPr>
          <a:xfrm>
            <a:off x="182129" y="5793412"/>
            <a:ext cx="6093500" cy="129266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marR="0" lvl="0" algn="l" rtl="0">
              <a:lnSpc>
                <a:spcPct val="100000"/>
              </a:lnSpc>
              <a:spcBef>
                <a:spcPts val="0"/>
              </a:spcBef>
              <a:spcAft>
                <a:spcPts val="0"/>
              </a:spcAft>
              <a:defRPr/>
            </a:defPPr>
            <a:lvl1pPr>
              <a:defRPr b="1">
                <a:solidFill>
                  <a:srgbClr val="000000"/>
                </a:solidFill>
                <a:effectLst>
                  <a:outerShdw blurRad="38100" dist="38100" dir="2700000" algn="tl">
                    <a:srgbClr val="000000">
                      <a:alpha val="43137"/>
                    </a:srgbClr>
                  </a:outerShdw>
                </a:effectLst>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s-CO" sz="1300" dirty="0" err="1"/>
              <a:t>def</a:t>
            </a:r>
            <a:r>
              <a:rPr lang="es-CO" sz="1300" dirty="0"/>
              <a:t> </a:t>
            </a:r>
            <a:r>
              <a:rPr lang="es-CO" sz="1300" dirty="0" err="1"/>
              <a:t>EjecutarQuery</a:t>
            </a:r>
            <a:r>
              <a:rPr lang="es-CO" sz="1300" dirty="0"/>
              <a:t>(</a:t>
            </a:r>
            <a:r>
              <a:rPr lang="es-CO" sz="1300" dirty="0" err="1"/>
              <a:t>sql</a:t>
            </a:r>
            <a:r>
              <a:rPr lang="es-CO" sz="1300" dirty="0"/>
              <a:t>):</a:t>
            </a:r>
          </a:p>
          <a:p>
            <a:r>
              <a:rPr lang="es-CO" sz="1300" dirty="0"/>
              <a:t>    </a:t>
            </a:r>
            <a:r>
              <a:rPr lang="es-CO" sz="1300" dirty="0" err="1"/>
              <a:t>cursor.execute</a:t>
            </a:r>
            <a:r>
              <a:rPr lang="es-CO" sz="1300" dirty="0"/>
              <a:t>(</a:t>
            </a:r>
            <a:r>
              <a:rPr lang="es-CO" sz="1300" dirty="0" err="1"/>
              <a:t>sql</a:t>
            </a:r>
            <a:r>
              <a:rPr lang="es-CO" sz="1300" dirty="0"/>
              <a:t>)</a:t>
            </a:r>
          </a:p>
          <a:p>
            <a:r>
              <a:rPr lang="es-CO" sz="1300" dirty="0"/>
              <a:t>    </a:t>
            </a:r>
            <a:r>
              <a:rPr lang="es-CO" sz="1300" dirty="0" err="1"/>
              <a:t>row</a:t>
            </a:r>
            <a:r>
              <a:rPr lang="es-CO" sz="1300" dirty="0"/>
              <a:t>=</a:t>
            </a:r>
            <a:r>
              <a:rPr lang="es-CO" sz="1300" dirty="0" err="1"/>
              <a:t>cursor.fetchall</a:t>
            </a:r>
            <a:r>
              <a:rPr lang="es-CO" sz="1300" dirty="0"/>
              <a:t>()</a:t>
            </a:r>
          </a:p>
          <a:p>
            <a:r>
              <a:rPr lang="es-CO" sz="1300" dirty="0"/>
              <a:t>    </a:t>
            </a:r>
            <a:r>
              <a:rPr lang="es-CO" sz="1300" dirty="0" err="1"/>
              <a:t>return</a:t>
            </a:r>
            <a:r>
              <a:rPr lang="es-CO" sz="1300" dirty="0"/>
              <a:t> </a:t>
            </a:r>
            <a:r>
              <a:rPr lang="es-CO" sz="1300" dirty="0" err="1"/>
              <a:t>json.dumps</a:t>
            </a:r>
            <a:r>
              <a:rPr lang="es-CO" sz="1300" dirty="0"/>
              <a:t>(</a:t>
            </a:r>
            <a:r>
              <a:rPr lang="es-CO" sz="1300" dirty="0" err="1"/>
              <a:t>row</a:t>
            </a:r>
            <a:r>
              <a:rPr lang="es-CO" sz="1300" dirty="0"/>
              <a:t>)</a:t>
            </a:r>
          </a:p>
          <a:p>
            <a:r>
              <a:rPr lang="es-CO" sz="1300" b="1" dirty="0">
                <a:effectLst>
                  <a:outerShdw blurRad="38100" dist="38100" dir="2700000" algn="tl">
                    <a:srgbClr val="000000">
                      <a:alpha val="43137"/>
                    </a:srgbClr>
                  </a:outerShdw>
                </a:effectLst>
              </a:rPr>
              <a:t>app=</a:t>
            </a:r>
            <a:r>
              <a:rPr lang="es-CO" sz="1300" b="1" dirty="0" err="1">
                <a:effectLst>
                  <a:outerShdw blurRad="38100" dist="38100" dir="2700000" algn="tl">
                    <a:srgbClr val="000000">
                      <a:alpha val="43137"/>
                    </a:srgbClr>
                  </a:outerShdw>
                </a:effectLst>
              </a:rPr>
              <a:t>Flask</a:t>
            </a:r>
            <a:r>
              <a:rPr lang="es-CO" sz="1300" b="1" dirty="0">
                <a:effectLst>
                  <a:outerShdw blurRad="38100" dist="38100" dir="2700000" algn="tl">
                    <a:srgbClr val="000000">
                      <a:alpha val="43137"/>
                    </a:srgbClr>
                  </a:outerShdw>
                </a:effectLst>
              </a:rPr>
              <a:t>(__</a:t>
            </a:r>
            <a:r>
              <a:rPr lang="es-CO" sz="1300" b="1" dirty="0" err="1">
                <a:effectLst>
                  <a:outerShdw blurRad="38100" dist="38100" dir="2700000" algn="tl">
                    <a:srgbClr val="000000">
                      <a:alpha val="43137"/>
                    </a:srgbClr>
                  </a:outerShdw>
                </a:effectLst>
              </a:rPr>
              <a:t>name</a:t>
            </a:r>
            <a:r>
              <a:rPr lang="es-CO" sz="1300" b="1" dirty="0">
                <a:effectLst>
                  <a:outerShdw blurRad="38100" dist="38100" dir="2700000" algn="tl">
                    <a:srgbClr val="000000">
                      <a:alpha val="43137"/>
                    </a:srgbClr>
                  </a:outerShdw>
                </a:effectLst>
              </a:rPr>
              <a:t>__)</a:t>
            </a:r>
          </a:p>
          <a:p>
            <a:endParaRPr lang="es-CO" sz="1300" dirty="0"/>
          </a:p>
        </p:txBody>
      </p:sp>
      <p:sp>
        <p:nvSpPr>
          <p:cNvPr id="10" name="CuadroTexto 9">
            <a:extLst>
              <a:ext uri="{FF2B5EF4-FFF2-40B4-BE49-F238E27FC236}">
                <a16:creationId xmlns:a16="http://schemas.microsoft.com/office/drawing/2014/main" id="{B394A471-723D-81D2-B395-594D2A6C52AE}"/>
              </a:ext>
            </a:extLst>
          </p:cNvPr>
          <p:cNvSpPr txBox="1"/>
          <p:nvPr/>
        </p:nvSpPr>
        <p:spPr>
          <a:xfrm>
            <a:off x="194981" y="4525594"/>
            <a:ext cx="6048824" cy="116955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marR="0" lvl="0" algn="l" rtl="0">
              <a:lnSpc>
                <a:spcPct val="100000"/>
              </a:lnSpc>
              <a:spcBef>
                <a:spcPts val="0"/>
              </a:spcBef>
              <a:spcAft>
                <a:spcPts val="0"/>
              </a:spcAft>
              <a:defRPr/>
            </a:defPPr>
            <a:lvl1pPr>
              <a:defRPr b="1">
                <a:solidFill>
                  <a:srgbClr val="000000"/>
                </a:solidFill>
                <a:effectLst>
                  <a:outerShdw blurRad="38100" dist="38100" dir="2700000" algn="tl">
                    <a:srgbClr val="000000">
                      <a:alpha val="43137"/>
                    </a:srgbClr>
                  </a:outerShdw>
                </a:effectLst>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s-CO" dirty="0" err="1"/>
              <a:t>def</a:t>
            </a:r>
            <a:r>
              <a:rPr lang="es-CO" dirty="0"/>
              <a:t> Ejecutar(</a:t>
            </a:r>
            <a:r>
              <a:rPr lang="es-CO" dirty="0" err="1"/>
              <a:t>sql</a:t>
            </a:r>
            <a:r>
              <a:rPr lang="es-CO" dirty="0"/>
              <a:t>):</a:t>
            </a:r>
          </a:p>
          <a:p>
            <a:r>
              <a:rPr lang="es-CO" dirty="0"/>
              <a:t>    cursor=</a:t>
            </a:r>
            <a:r>
              <a:rPr lang="es-CO" dirty="0" err="1"/>
              <a:t>cnn.cursor</a:t>
            </a:r>
            <a:r>
              <a:rPr lang="es-CO" dirty="0"/>
              <a:t>()</a:t>
            </a:r>
          </a:p>
          <a:p>
            <a:r>
              <a:rPr lang="es-CO" dirty="0"/>
              <a:t>    </a:t>
            </a:r>
            <a:r>
              <a:rPr lang="es-CO" dirty="0" err="1"/>
              <a:t>cursor.execute</a:t>
            </a:r>
            <a:r>
              <a:rPr lang="es-CO" dirty="0"/>
              <a:t>(</a:t>
            </a:r>
            <a:r>
              <a:rPr lang="es-CO" dirty="0" err="1"/>
              <a:t>sql</a:t>
            </a:r>
            <a:r>
              <a:rPr lang="es-CO" dirty="0"/>
              <a:t>)</a:t>
            </a:r>
          </a:p>
          <a:p>
            <a:r>
              <a:rPr lang="es-CO" dirty="0"/>
              <a:t>    </a:t>
            </a:r>
            <a:r>
              <a:rPr lang="es-CO" dirty="0" err="1"/>
              <a:t>cnn.commit</a:t>
            </a:r>
            <a:r>
              <a:rPr lang="es-CO" dirty="0"/>
              <a:t>()</a:t>
            </a:r>
          </a:p>
          <a:p>
            <a:r>
              <a:rPr lang="es-CO" dirty="0"/>
              <a:t>    </a:t>
            </a:r>
            <a:r>
              <a:rPr lang="es-CO" dirty="0" err="1"/>
              <a:t>return</a:t>
            </a:r>
            <a:r>
              <a:rPr lang="es-CO" dirty="0"/>
              <a:t> </a:t>
            </a:r>
            <a:r>
              <a:rPr lang="es-CO" dirty="0" err="1"/>
              <a:t>json.dumps</a:t>
            </a:r>
            <a:r>
              <a:rPr lang="es-CO" dirty="0"/>
              <a:t>("200")</a:t>
            </a:r>
          </a:p>
        </p:txBody>
      </p:sp>
      <p:sp>
        <p:nvSpPr>
          <p:cNvPr id="4" name="CuadroTexto 3">
            <a:extLst>
              <a:ext uri="{FF2B5EF4-FFF2-40B4-BE49-F238E27FC236}">
                <a16:creationId xmlns:a16="http://schemas.microsoft.com/office/drawing/2014/main" id="{113E3AF3-1127-CD13-D0B3-940E9F05F27A}"/>
              </a:ext>
            </a:extLst>
          </p:cNvPr>
          <p:cNvSpPr txBox="1"/>
          <p:nvPr/>
        </p:nvSpPr>
        <p:spPr>
          <a:xfrm>
            <a:off x="147805" y="1546554"/>
            <a:ext cx="11893890" cy="95410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marR="0" lvl="0" algn="l" rtl="0">
              <a:lnSpc>
                <a:spcPct val="100000"/>
              </a:lnSpc>
              <a:spcBef>
                <a:spcPts val="0"/>
              </a:spcBef>
              <a:spcAft>
                <a:spcPts val="0"/>
              </a:spcAft>
              <a:defRPr/>
            </a:defPPr>
            <a:lvl1pPr>
              <a:defRPr b="1">
                <a:effectLst>
                  <a:outerShdw blurRad="38100" dist="38100" dir="2700000" algn="tl">
                    <a:srgbClr val="000000">
                      <a:alpha val="43137"/>
                    </a:srgbClr>
                  </a:outerShdw>
                </a:effectLst>
              </a:defRPr>
            </a:lvl1pPr>
          </a:lstStyle>
          <a:p>
            <a:r>
              <a:rPr lang="en-US" dirty="0"/>
              <a:t>from flask import </a:t>
            </a:r>
            <a:r>
              <a:rPr lang="en-US" dirty="0" err="1"/>
              <a:t>Flask,render_template,request</a:t>
            </a:r>
            <a:endParaRPr lang="en-US" dirty="0"/>
          </a:p>
          <a:p>
            <a:r>
              <a:rPr lang="en-US" dirty="0"/>
              <a:t>import </a:t>
            </a:r>
            <a:r>
              <a:rPr lang="en-US" dirty="0" err="1"/>
              <a:t>json</a:t>
            </a:r>
            <a:endParaRPr lang="en-US" dirty="0"/>
          </a:p>
          <a:p>
            <a:r>
              <a:rPr lang="en-US" dirty="0"/>
              <a:t>import </a:t>
            </a:r>
            <a:r>
              <a:rPr lang="en-US" dirty="0" err="1"/>
              <a:t>mysql.connector</a:t>
            </a:r>
            <a:endParaRPr lang="en-US" dirty="0"/>
          </a:p>
          <a:p>
            <a:r>
              <a:rPr lang="en-US" dirty="0"/>
              <a:t>import pandas as pd</a:t>
            </a:r>
          </a:p>
        </p:txBody>
      </p:sp>
      <p:sp>
        <p:nvSpPr>
          <p:cNvPr id="6" name="CuadroTexto 5">
            <a:extLst>
              <a:ext uri="{FF2B5EF4-FFF2-40B4-BE49-F238E27FC236}">
                <a16:creationId xmlns:a16="http://schemas.microsoft.com/office/drawing/2014/main" id="{0278E562-D782-3E00-7C42-339355FD9E66}"/>
              </a:ext>
            </a:extLst>
          </p:cNvPr>
          <p:cNvSpPr txBox="1"/>
          <p:nvPr/>
        </p:nvSpPr>
        <p:spPr>
          <a:xfrm>
            <a:off x="194981" y="2610774"/>
            <a:ext cx="6048824"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marR="0" lvl="0" algn="l" rtl="0">
              <a:lnSpc>
                <a:spcPct val="100000"/>
              </a:lnSpc>
              <a:spcBef>
                <a:spcPts val="0"/>
              </a:spcBef>
              <a:spcAft>
                <a:spcPts val="0"/>
              </a:spcAft>
            </a:defPPr>
            <a:lvl1pPr>
              <a:defRPr b="1">
                <a:effectLst>
                  <a:outerShdw blurRad="38100" dist="38100" dir="2700000" algn="tl">
                    <a:srgbClr val="000000">
                      <a:alpha val="43137"/>
                    </a:srgbClr>
                  </a:outerShdw>
                </a:effectLst>
              </a:defRPr>
            </a:lvl1pPr>
          </a:lstStyle>
          <a:p>
            <a:r>
              <a:rPr lang="es-CO" dirty="0" err="1"/>
              <a:t>conn</a:t>
            </a:r>
            <a:r>
              <a:rPr lang="es-CO" dirty="0"/>
              <a:t>=</a:t>
            </a:r>
            <a:r>
              <a:rPr lang="es-CO" dirty="0" err="1"/>
              <a:t>mysql.connector.connect</a:t>
            </a:r>
            <a:r>
              <a:rPr lang="es-CO" dirty="0"/>
              <a:t>(</a:t>
            </a:r>
          </a:p>
          <a:p>
            <a:r>
              <a:rPr lang="es-CO" dirty="0"/>
              <a:t>    host="localhost",</a:t>
            </a:r>
          </a:p>
          <a:p>
            <a:r>
              <a:rPr lang="es-CO" dirty="0"/>
              <a:t>    </a:t>
            </a:r>
            <a:r>
              <a:rPr lang="es-CO" dirty="0" err="1"/>
              <a:t>user</a:t>
            </a:r>
            <a:r>
              <a:rPr lang="es-CO" dirty="0"/>
              <a:t>="</a:t>
            </a:r>
            <a:r>
              <a:rPr lang="es-CO" dirty="0" err="1"/>
              <a:t>root</a:t>
            </a:r>
            <a:r>
              <a:rPr lang="es-CO" dirty="0"/>
              <a:t>",</a:t>
            </a:r>
          </a:p>
          <a:p>
            <a:r>
              <a:rPr lang="es-CO" dirty="0"/>
              <a:t>    </a:t>
            </a:r>
            <a:r>
              <a:rPr lang="es-CO" dirty="0" err="1"/>
              <a:t>passwd</a:t>
            </a:r>
            <a:r>
              <a:rPr lang="es-CO" dirty="0"/>
              <a:t>="",</a:t>
            </a:r>
          </a:p>
          <a:p>
            <a:r>
              <a:rPr lang="es-CO" dirty="0"/>
              <a:t>    </a:t>
            </a:r>
            <a:r>
              <a:rPr lang="es-CO" dirty="0" err="1"/>
              <a:t>database</a:t>
            </a:r>
            <a:r>
              <a:rPr lang="es-CO" dirty="0"/>
              <a:t>="APIDB",</a:t>
            </a:r>
          </a:p>
          <a:p>
            <a:r>
              <a:rPr lang="es-CO" dirty="0"/>
              <a:t>    </a:t>
            </a:r>
            <a:r>
              <a:rPr lang="es-CO" dirty="0" err="1"/>
              <a:t>port</a:t>
            </a:r>
            <a:r>
              <a:rPr lang="es-CO" dirty="0"/>
              <a:t>=3306</a:t>
            </a:r>
          </a:p>
          <a:p>
            <a:r>
              <a:rPr lang="es-CO" dirty="0"/>
              <a:t>)</a:t>
            </a:r>
          </a:p>
          <a:p>
            <a:r>
              <a:rPr lang="es-CO" dirty="0"/>
              <a:t>cursor=</a:t>
            </a:r>
            <a:r>
              <a:rPr lang="es-CO" dirty="0" err="1"/>
              <a:t>conn.cursor</a:t>
            </a:r>
            <a:r>
              <a:rPr lang="es-CO" dirty="0"/>
              <a:t>()</a:t>
            </a:r>
          </a:p>
        </p:txBody>
      </p:sp>
      <p:sp>
        <p:nvSpPr>
          <p:cNvPr id="5" name="CuadroTexto 4">
            <a:extLst>
              <a:ext uri="{FF2B5EF4-FFF2-40B4-BE49-F238E27FC236}">
                <a16:creationId xmlns:a16="http://schemas.microsoft.com/office/drawing/2014/main" id="{A4A7DFF4-9FCA-39B2-FA34-A4EE1AF68376}"/>
              </a:ext>
            </a:extLst>
          </p:cNvPr>
          <p:cNvSpPr txBox="1"/>
          <p:nvPr/>
        </p:nvSpPr>
        <p:spPr>
          <a:xfrm>
            <a:off x="6374568" y="3247231"/>
            <a:ext cx="5667127" cy="5232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a:effectLst>
                  <a:outerShdw blurRad="38100" dist="38100" dir="2700000" algn="tl">
                    <a:srgbClr val="000000">
                      <a:alpha val="43137"/>
                    </a:srgbClr>
                  </a:outerShdw>
                </a:effectLst>
              </a:rPr>
              <a:t>if __name__ =="__main__":</a:t>
            </a:r>
          </a:p>
          <a:p>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app.run</a:t>
            </a:r>
            <a:r>
              <a:rPr lang="en-US" b="1" dirty="0">
                <a:effectLst>
                  <a:outerShdw blurRad="38100" dist="38100" dir="2700000" algn="tl">
                    <a:srgbClr val="000000">
                      <a:alpha val="43137"/>
                    </a:srgbClr>
                  </a:outerShdw>
                </a:effectLst>
              </a:rPr>
              <a:t>(debug=True)</a:t>
            </a:r>
            <a:endParaRPr lang="es-CO"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8675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3" name="Imagen 2">
            <a:extLst>
              <a:ext uri="{FF2B5EF4-FFF2-40B4-BE49-F238E27FC236}">
                <a16:creationId xmlns:a16="http://schemas.microsoft.com/office/drawing/2014/main" id="{1D5D12E8-6D51-C8C7-0311-608F492195C0}"/>
              </a:ext>
            </a:extLst>
          </p:cNvPr>
          <p:cNvPicPr>
            <a:picLocks noChangeAspect="1"/>
          </p:cNvPicPr>
          <p:nvPr/>
        </p:nvPicPr>
        <p:blipFill>
          <a:blip r:embed="rId3"/>
          <a:stretch>
            <a:fillRect/>
          </a:stretch>
        </p:blipFill>
        <p:spPr>
          <a:xfrm>
            <a:off x="1" y="1638050"/>
            <a:ext cx="9198886" cy="1497036"/>
          </a:xfrm>
          <a:prstGeom prst="rect">
            <a:avLst/>
          </a:prstGeom>
        </p:spPr>
      </p:pic>
      <p:sp>
        <p:nvSpPr>
          <p:cNvPr id="8" name="CuadroTexto 7">
            <a:extLst>
              <a:ext uri="{FF2B5EF4-FFF2-40B4-BE49-F238E27FC236}">
                <a16:creationId xmlns:a16="http://schemas.microsoft.com/office/drawing/2014/main" id="{251FF065-63CF-717C-CED9-933777B1CB3A}"/>
              </a:ext>
            </a:extLst>
          </p:cNvPr>
          <p:cNvSpPr txBox="1"/>
          <p:nvPr/>
        </p:nvSpPr>
        <p:spPr>
          <a:xfrm>
            <a:off x="228600" y="3211288"/>
            <a:ext cx="10354455" cy="347787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@app.route("/usua",methods=['GET'])</a:t>
            </a:r>
          </a:p>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def </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get_usuarios</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sql</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="select * from </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usuario</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 order by 1"</a:t>
            </a:r>
          </a:p>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listar</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EjecutarQuery</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sql</a:t>
            </a:r>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    return </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listar</a:t>
            </a:r>
            <a:b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br>
            <a:endParaRPr lang="en-US" sz="2000" b="1" dirty="0">
              <a:solidFill>
                <a:schemeClr val="tx1"/>
              </a:solidFill>
              <a:effectLst>
                <a:outerShdw blurRad="38100" dist="38100" dir="2700000" algn="tl">
                  <a:srgbClr val="000000">
                    <a:alpha val="43137"/>
                  </a:srgbClr>
                </a:outerShdw>
              </a:effectLst>
              <a:latin typeface="Consolas" panose="020B0609020204030204" pitchFamily="49" charset="0"/>
            </a:endParaRP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@app.route("/usua/s/&lt;id&gt;",methods=['GET'])</a:t>
            </a:r>
          </a:p>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def</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get_usuarios1(id):</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sql</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select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from</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usuario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where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idusuario</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str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(id)+"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order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by</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1"</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listar=</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EjecutarQuery</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sql</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return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listar</a:t>
            </a:r>
          </a:p>
        </p:txBody>
      </p:sp>
    </p:spTree>
    <p:extLst>
      <p:ext uri="{BB962C8B-B14F-4D97-AF65-F5344CB8AC3E}">
        <p14:creationId xmlns:p14="http://schemas.microsoft.com/office/powerpoint/2010/main" val="2323460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3" name="Imagen 2">
            <a:extLst>
              <a:ext uri="{FF2B5EF4-FFF2-40B4-BE49-F238E27FC236}">
                <a16:creationId xmlns:a16="http://schemas.microsoft.com/office/drawing/2014/main" id="{796EC909-398A-436E-77BE-9EAA2431E2BA}"/>
              </a:ext>
            </a:extLst>
          </p:cNvPr>
          <p:cNvPicPr>
            <a:picLocks noChangeAspect="1"/>
          </p:cNvPicPr>
          <p:nvPr/>
        </p:nvPicPr>
        <p:blipFill>
          <a:blip r:embed="rId3"/>
          <a:stretch>
            <a:fillRect/>
          </a:stretch>
        </p:blipFill>
        <p:spPr>
          <a:xfrm>
            <a:off x="130269" y="1875479"/>
            <a:ext cx="11641175" cy="552527"/>
          </a:xfrm>
          <a:prstGeom prst="rect">
            <a:avLst/>
          </a:prstGeom>
        </p:spPr>
      </p:pic>
      <p:sp>
        <p:nvSpPr>
          <p:cNvPr id="6" name="CuadroTexto 5">
            <a:extLst>
              <a:ext uri="{FF2B5EF4-FFF2-40B4-BE49-F238E27FC236}">
                <a16:creationId xmlns:a16="http://schemas.microsoft.com/office/drawing/2014/main" id="{2602C1C6-1383-008A-088A-33A9286D5077}"/>
              </a:ext>
            </a:extLst>
          </p:cNvPr>
          <p:cNvSpPr txBox="1"/>
          <p:nvPr/>
        </p:nvSpPr>
        <p:spPr>
          <a:xfrm>
            <a:off x="130269" y="1501873"/>
            <a:ext cx="6096000" cy="369332"/>
          </a:xfrm>
          <a:prstGeom prst="rect">
            <a:avLst/>
          </a:prstGeom>
          <a:noFill/>
        </p:spPr>
        <p:txBody>
          <a:bodyPr wrap="square">
            <a:spAutoFit/>
          </a:bodyPr>
          <a:lstStyle/>
          <a:p>
            <a:r>
              <a:rPr lang="es-CO" sz="1800" b="1" dirty="0">
                <a:solidFill>
                  <a:srgbClr val="FF0000"/>
                </a:solidFill>
                <a:effectLst>
                  <a:outerShdw blurRad="38100" dist="38100" dir="2700000" algn="tl">
                    <a:srgbClr val="000000">
                      <a:alpha val="43137"/>
                    </a:srgbClr>
                  </a:outerShdw>
                </a:effectLst>
              </a:rPr>
              <a:t>http://127.0.0.1:5000/usua</a:t>
            </a:r>
          </a:p>
        </p:txBody>
      </p:sp>
      <p:pic>
        <p:nvPicPr>
          <p:cNvPr id="8" name="Imagen 7">
            <a:extLst>
              <a:ext uri="{FF2B5EF4-FFF2-40B4-BE49-F238E27FC236}">
                <a16:creationId xmlns:a16="http://schemas.microsoft.com/office/drawing/2014/main" id="{AA847E9C-8E11-2901-5FCA-9EE9BB3D2B08}"/>
              </a:ext>
            </a:extLst>
          </p:cNvPr>
          <p:cNvPicPr>
            <a:picLocks noChangeAspect="1"/>
          </p:cNvPicPr>
          <p:nvPr/>
        </p:nvPicPr>
        <p:blipFill>
          <a:blip r:embed="rId4"/>
          <a:stretch>
            <a:fillRect/>
          </a:stretch>
        </p:blipFill>
        <p:spPr>
          <a:xfrm>
            <a:off x="159297" y="2504206"/>
            <a:ext cx="3934374" cy="276264"/>
          </a:xfrm>
          <a:prstGeom prst="rect">
            <a:avLst/>
          </a:prstGeom>
        </p:spPr>
      </p:pic>
      <p:sp>
        <p:nvSpPr>
          <p:cNvPr id="9" name="CuadroTexto 8">
            <a:extLst>
              <a:ext uri="{FF2B5EF4-FFF2-40B4-BE49-F238E27FC236}">
                <a16:creationId xmlns:a16="http://schemas.microsoft.com/office/drawing/2014/main" id="{EECF6520-1FC7-33DE-8A64-044F09583F8D}"/>
              </a:ext>
            </a:extLst>
          </p:cNvPr>
          <p:cNvSpPr txBox="1"/>
          <p:nvPr/>
        </p:nvSpPr>
        <p:spPr>
          <a:xfrm>
            <a:off x="166557" y="2249358"/>
            <a:ext cx="6096000" cy="369332"/>
          </a:xfrm>
          <a:prstGeom prst="rect">
            <a:avLst/>
          </a:prstGeom>
          <a:noFill/>
        </p:spPr>
        <p:txBody>
          <a:bodyPr wrap="square">
            <a:spAutoFit/>
          </a:bodyPr>
          <a:lstStyle/>
          <a:p>
            <a:r>
              <a:rPr lang="es-CO" sz="1800" b="1" dirty="0">
                <a:solidFill>
                  <a:srgbClr val="FF0000"/>
                </a:solidFill>
                <a:effectLst>
                  <a:outerShdw blurRad="38100" dist="38100" dir="2700000" algn="tl">
                    <a:srgbClr val="000000">
                      <a:alpha val="43137"/>
                    </a:srgbClr>
                  </a:outerShdw>
                </a:effectLst>
              </a:rPr>
              <a:t>http://127.0.0.1:5000/usua/s/38</a:t>
            </a:r>
          </a:p>
        </p:txBody>
      </p:sp>
      <p:pic>
        <p:nvPicPr>
          <p:cNvPr id="11" name="Imagen 10">
            <a:extLst>
              <a:ext uri="{FF2B5EF4-FFF2-40B4-BE49-F238E27FC236}">
                <a16:creationId xmlns:a16="http://schemas.microsoft.com/office/drawing/2014/main" id="{5EE063DA-BA42-B774-B912-4BED13CC15C7}"/>
              </a:ext>
            </a:extLst>
          </p:cNvPr>
          <p:cNvPicPr>
            <a:picLocks noChangeAspect="1"/>
          </p:cNvPicPr>
          <p:nvPr/>
        </p:nvPicPr>
        <p:blipFill>
          <a:blip r:embed="rId5"/>
          <a:stretch>
            <a:fillRect/>
          </a:stretch>
        </p:blipFill>
        <p:spPr>
          <a:xfrm>
            <a:off x="225257" y="2944520"/>
            <a:ext cx="5740114" cy="3800500"/>
          </a:xfrm>
          <a:prstGeom prst="rect">
            <a:avLst/>
          </a:prstGeom>
        </p:spPr>
      </p:pic>
      <p:pic>
        <p:nvPicPr>
          <p:cNvPr id="13" name="Imagen 12">
            <a:extLst>
              <a:ext uri="{FF2B5EF4-FFF2-40B4-BE49-F238E27FC236}">
                <a16:creationId xmlns:a16="http://schemas.microsoft.com/office/drawing/2014/main" id="{13A26763-B747-32E6-4AA7-80BC0BA5FC30}"/>
              </a:ext>
            </a:extLst>
          </p:cNvPr>
          <p:cNvPicPr>
            <a:picLocks noChangeAspect="1"/>
          </p:cNvPicPr>
          <p:nvPr/>
        </p:nvPicPr>
        <p:blipFill>
          <a:blip r:embed="rId6"/>
          <a:stretch>
            <a:fillRect/>
          </a:stretch>
        </p:blipFill>
        <p:spPr>
          <a:xfrm>
            <a:off x="6226269" y="2816960"/>
            <a:ext cx="5740474" cy="3842191"/>
          </a:xfrm>
          <a:prstGeom prst="rect">
            <a:avLst/>
          </a:prstGeom>
        </p:spPr>
      </p:pic>
    </p:spTree>
    <p:extLst>
      <p:ext uri="{BB962C8B-B14F-4D97-AF65-F5344CB8AC3E}">
        <p14:creationId xmlns:p14="http://schemas.microsoft.com/office/powerpoint/2010/main" val="3798873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rotWithShape="1">
          <a:blip r:embed="rId3"/>
          <a:srcRect b="70825"/>
          <a:stretch/>
        </p:blipFill>
        <p:spPr>
          <a:xfrm>
            <a:off x="0" y="1582058"/>
            <a:ext cx="11741027" cy="1436913"/>
          </a:xfrm>
          <a:prstGeom prst="rect">
            <a:avLst/>
          </a:prstGeom>
        </p:spPr>
      </p:pic>
      <p:sp>
        <p:nvSpPr>
          <p:cNvPr id="3" name="CuadroTexto 2">
            <a:extLst>
              <a:ext uri="{FF2B5EF4-FFF2-40B4-BE49-F238E27FC236}">
                <a16:creationId xmlns:a16="http://schemas.microsoft.com/office/drawing/2014/main" id="{E1CFB4A4-92ED-FC3D-8E77-1F60243D42F1}"/>
              </a:ext>
            </a:extLst>
          </p:cNvPr>
          <p:cNvSpPr txBox="1"/>
          <p:nvPr/>
        </p:nvSpPr>
        <p:spPr>
          <a:xfrm>
            <a:off x="333828" y="2989943"/>
            <a:ext cx="11567885" cy="378565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@app.route("/usua/i",methods=['POST'])</a:t>
            </a:r>
          </a:p>
          <a:p>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def</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post_iusuario</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request.get_json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force</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=True)</a:t>
            </a:r>
          </a:p>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sql</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insert</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into</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usuario(</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login,nombre,apellido,email</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values</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s,%s,%s,%s</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sqlv</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login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["nombre"],</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["apellido"],</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["email"])</a:t>
            </a:r>
          </a:p>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cursor.execute</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sql,sqlv</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conn.commit</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400" b="1" dirty="0" err="1">
                <a:solidFill>
                  <a:schemeClr val="tx1"/>
                </a:solidFill>
                <a:effectLst>
                  <a:outerShdw blurRad="38100" dist="38100" dir="2700000" algn="tl">
                    <a:srgbClr val="000000">
                      <a:alpha val="43137"/>
                    </a:srgbClr>
                  </a:outerShdw>
                </a:effectLst>
                <a:latin typeface="Consolas" panose="020B0609020204030204" pitchFamily="49" charset="0"/>
              </a:rPr>
              <a:t>return</a:t>
            </a:r>
            <a:r>
              <a:rPr lang="es-CO" sz="2400" b="1" dirty="0">
                <a:solidFill>
                  <a:schemeClr val="tx1"/>
                </a:solidFill>
                <a:effectLst>
                  <a:outerShdw blurRad="38100" dist="38100" dir="2700000" algn="tl">
                    <a:srgbClr val="000000">
                      <a:alpha val="43137"/>
                    </a:srgbClr>
                  </a:outerShdw>
                </a:effectLst>
                <a:latin typeface="Consolas" panose="020B0609020204030204" pitchFamily="49" charset="0"/>
              </a:rPr>
              <a:t> "200"</a:t>
            </a:r>
          </a:p>
        </p:txBody>
      </p:sp>
    </p:spTree>
    <p:extLst>
      <p:ext uri="{BB962C8B-B14F-4D97-AF65-F5344CB8AC3E}">
        <p14:creationId xmlns:p14="http://schemas.microsoft.com/office/powerpoint/2010/main" val="1587010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3" name="Imagen 2">
            <a:extLst>
              <a:ext uri="{FF2B5EF4-FFF2-40B4-BE49-F238E27FC236}">
                <a16:creationId xmlns:a16="http://schemas.microsoft.com/office/drawing/2014/main" id="{ACBF01F5-0AB1-08B1-9CF1-D8150D89D696}"/>
              </a:ext>
            </a:extLst>
          </p:cNvPr>
          <p:cNvPicPr>
            <a:picLocks noChangeAspect="1"/>
          </p:cNvPicPr>
          <p:nvPr/>
        </p:nvPicPr>
        <p:blipFill>
          <a:blip r:embed="rId3"/>
          <a:stretch>
            <a:fillRect/>
          </a:stretch>
        </p:blipFill>
        <p:spPr>
          <a:xfrm>
            <a:off x="210151" y="1984734"/>
            <a:ext cx="6030992" cy="4601217"/>
          </a:xfrm>
          <a:prstGeom prst="rect">
            <a:avLst/>
          </a:prstGeom>
        </p:spPr>
      </p:pic>
      <p:pic>
        <p:nvPicPr>
          <p:cNvPr id="6" name="Imagen 5">
            <a:extLst>
              <a:ext uri="{FF2B5EF4-FFF2-40B4-BE49-F238E27FC236}">
                <a16:creationId xmlns:a16="http://schemas.microsoft.com/office/drawing/2014/main" id="{2230CFF4-E3EE-AE9F-ACAF-9DD4E2D0D000}"/>
              </a:ext>
            </a:extLst>
          </p:cNvPr>
          <p:cNvPicPr>
            <a:picLocks noChangeAspect="1"/>
          </p:cNvPicPr>
          <p:nvPr/>
        </p:nvPicPr>
        <p:blipFill>
          <a:blip r:embed="rId4"/>
          <a:stretch>
            <a:fillRect/>
          </a:stretch>
        </p:blipFill>
        <p:spPr>
          <a:xfrm>
            <a:off x="6382557" y="2057304"/>
            <a:ext cx="5725159" cy="4340270"/>
          </a:xfrm>
          <a:prstGeom prst="rect">
            <a:avLst/>
          </a:prstGeom>
        </p:spPr>
      </p:pic>
    </p:spTree>
    <p:extLst>
      <p:ext uri="{BB962C8B-B14F-4D97-AF65-F5344CB8AC3E}">
        <p14:creationId xmlns:p14="http://schemas.microsoft.com/office/powerpoint/2010/main" val="749329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rotWithShape="1">
          <a:blip r:embed="rId3"/>
          <a:srcRect b="67614"/>
          <a:stretch/>
        </p:blipFill>
        <p:spPr>
          <a:xfrm>
            <a:off x="169468" y="1582058"/>
            <a:ext cx="11883628" cy="1325563"/>
          </a:xfrm>
          <a:prstGeom prst="rect">
            <a:avLst/>
          </a:prstGeom>
        </p:spPr>
      </p:pic>
      <p:sp>
        <p:nvSpPr>
          <p:cNvPr id="3" name="CuadroTexto 2">
            <a:extLst>
              <a:ext uri="{FF2B5EF4-FFF2-40B4-BE49-F238E27FC236}">
                <a16:creationId xmlns:a16="http://schemas.microsoft.com/office/drawing/2014/main" id="{BEC3CC4A-5206-21AC-C427-4C17E894D415}"/>
              </a:ext>
            </a:extLst>
          </p:cNvPr>
          <p:cNvSpPr txBox="1"/>
          <p:nvPr/>
        </p:nvSpPr>
        <p:spPr>
          <a:xfrm>
            <a:off x="456236" y="3053635"/>
            <a:ext cx="11596860" cy="286232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@app.route("/usua/u/&lt;id&gt;",methods=['PUT'])</a:t>
            </a:r>
          </a:p>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def</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post_ausuario</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(id):</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request.get_json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force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=True)</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sql</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update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usuario set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login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s,nombre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s,apellido</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s,email</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=%s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where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idusuario</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str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(id)</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sqlv</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login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["nombre"],</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["apellido"],</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json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["email"])</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cursor.execute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sql,sqlv</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conn.commit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return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"200"</a:t>
            </a:r>
          </a:p>
        </p:txBody>
      </p:sp>
    </p:spTree>
    <p:extLst>
      <p:ext uri="{BB962C8B-B14F-4D97-AF65-F5344CB8AC3E}">
        <p14:creationId xmlns:p14="http://schemas.microsoft.com/office/powerpoint/2010/main" val="1275561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3" name="Imagen 2">
            <a:extLst>
              <a:ext uri="{FF2B5EF4-FFF2-40B4-BE49-F238E27FC236}">
                <a16:creationId xmlns:a16="http://schemas.microsoft.com/office/drawing/2014/main" id="{197654F7-409E-9FA1-3B9C-A9D04EAA4D22}"/>
              </a:ext>
            </a:extLst>
          </p:cNvPr>
          <p:cNvPicPr>
            <a:picLocks noChangeAspect="1"/>
          </p:cNvPicPr>
          <p:nvPr/>
        </p:nvPicPr>
        <p:blipFill>
          <a:blip r:embed="rId3"/>
          <a:stretch>
            <a:fillRect/>
          </a:stretch>
        </p:blipFill>
        <p:spPr>
          <a:xfrm>
            <a:off x="301775" y="2474888"/>
            <a:ext cx="6113539" cy="4008070"/>
          </a:xfrm>
          <a:prstGeom prst="rect">
            <a:avLst/>
          </a:prstGeom>
        </p:spPr>
      </p:pic>
      <p:pic>
        <p:nvPicPr>
          <p:cNvPr id="6" name="Imagen 5">
            <a:extLst>
              <a:ext uri="{FF2B5EF4-FFF2-40B4-BE49-F238E27FC236}">
                <a16:creationId xmlns:a16="http://schemas.microsoft.com/office/drawing/2014/main" id="{B761A25F-E941-AB31-D884-EE3020F96175}"/>
              </a:ext>
            </a:extLst>
          </p:cNvPr>
          <p:cNvPicPr>
            <a:picLocks noChangeAspect="1"/>
          </p:cNvPicPr>
          <p:nvPr/>
        </p:nvPicPr>
        <p:blipFill>
          <a:blip r:embed="rId4"/>
          <a:stretch>
            <a:fillRect/>
          </a:stretch>
        </p:blipFill>
        <p:spPr>
          <a:xfrm>
            <a:off x="6586461" y="2474888"/>
            <a:ext cx="5605539" cy="4167322"/>
          </a:xfrm>
          <a:prstGeom prst="rect">
            <a:avLst/>
          </a:prstGeom>
        </p:spPr>
      </p:pic>
    </p:spTree>
    <p:extLst>
      <p:ext uri="{BB962C8B-B14F-4D97-AF65-F5344CB8AC3E}">
        <p14:creationId xmlns:p14="http://schemas.microsoft.com/office/powerpoint/2010/main" val="3709691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rotWithShape="1">
          <a:blip r:embed="rId3"/>
          <a:srcRect b="74404"/>
          <a:stretch/>
        </p:blipFill>
        <p:spPr>
          <a:xfrm>
            <a:off x="28091" y="1582058"/>
            <a:ext cx="11423680" cy="1325563"/>
          </a:xfrm>
          <a:prstGeom prst="rect">
            <a:avLst/>
          </a:prstGeom>
        </p:spPr>
      </p:pic>
      <p:sp>
        <p:nvSpPr>
          <p:cNvPr id="3" name="CuadroTexto 2">
            <a:extLst>
              <a:ext uri="{FF2B5EF4-FFF2-40B4-BE49-F238E27FC236}">
                <a16:creationId xmlns:a16="http://schemas.microsoft.com/office/drawing/2014/main" id="{6091CC3A-ECD5-BADE-F6DB-D1684D2123F3}"/>
              </a:ext>
            </a:extLst>
          </p:cNvPr>
          <p:cNvSpPr txBox="1"/>
          <p:nvPr/>
        </p:nvSpPr>
        <p:spPr>
          <a:xfrm>
            <a:off x="319313" y="3150161"/>
            <a:ext cx="10652523"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400" b="0" dirty="0">
                <a:solidFill>
                  <a:schemeClr val="tx1"/>
                </a:solidFill>
                <a:effectLst/>
                <a:latin typeface="Consolas" panose="020B0609020204030204" pitchFamily="49" charset="0"/>
              </a:rPr>
              <a:t>@app.route("/usua/d/&lt;id&gt;",methods=['DELETE'])</a:t>
            </a:r>
          </a:p>
          <a:p>
            <a:r>
              <a:rPr lang="es-CO" sz="2400" b="0" dirty="0" err="1">
                <a:solidFill>
                  <a:schemeClr val="tx1"/>
                </a:solidFill>
                <a:effectLst/>
                <a:latin typeface="Consolas" panose="020B0609020204030204" pitchFamily="49" charset="0"/>
              </a:rPr>
              <a:t>def</a:t>
            </a:r>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post_dusuario</a:t>
            </a:r>
            <a:r>
              <a:rPr lang="es-CO" sz="2400" b="0" dirty="0">
                <a:solidFill>
                  <a:schemeClr val="tx1"/>
                </a:solidFill>
                <a:effectLst/>
                <a:latin typeface="Consolas" panose="020B0609020204030204" pitchFamily="49" charset="0"/>
              </a:rPr>
              <a:t>(id):</a:t>
            </a:r>
          </a:p>
          <a:p>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sql</a:t>
            </a:r>
            <a:r>
              <a:rPr lang="es-CO" sz="2400" b="0" dirty="0">
                <a:solidFill>
                  <a:schemeClr val="tx1"/>
                </a:solidFill>
                <a:effectLst/>
                <a:latin typeface="Consolas" panose="020B0609020204030204" pitchFamily="49" charset="0"/>
              </a:rPr>
              <a:t>="</a:t>
            </a:r>
            <a:r>
              <a:rPr lang="es-CO" sz="2400" b="0" dirty="0" err="1">
                <a:solidFill>
                  <a:schemeClr val="tx1"/>
                </a:solidFill>
                <a:effectLst/>
                <a:latin typeface="Consolas" panose="020B0609020204030204" pitchFamily="49" charset="0"/>
              </a:rPr>
              <a:t>delete</a:t>
            </a:r>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from</a:t>
            </a:r>
            <a:r>
              <a:rPr lang="es-CO" sz="2400" b="0" dirty="0">
                <a:solidFill>
                  <a:schemeClr val="tx1"/>
                </a:solidFill>
                <a:effectLst/>
                <a:latin typeface="Consolas" panose="020B0609020204030204" pitchFamily="49" charset="0"/>
              </a:rPr>
              <a:t> usuario </a:t>
            </a:r>
            <a:r>
              <a:rPr lang="es-CO" sz="2400" b="0" dirty="0" err="1">
                <a:solidFill>
                  <a:schemeClr val="tx1"/>
                </a:solidFill>
                <a:effectLst/>
                <a:latin typeface="Consolas" panose="020B0609020204030204" pitchFamily="49" charset="0"/>
              </a:rPr>
              <a:t>where</a:t>
            </a:r>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idusuario</a:t>
            </a:r>
            <a:r>
              <a:rPr lang="es-CO" sz="2400" b="0" dirty="0">
                <a:solidFill>
                  <a:schemeClr val="tx1"/>
                </a:solidFill>
                <a:effectLst/>
                <a:latin typeface="Consolas" panose="020B0609020204030204" pitchFamily="49" charset="0"/>
              </a:rPr>
              <a:t>="+</a:t>
            </a:r>
            <a:r>
              <a:rPr lang="es-CO" sz="2400" b="0" dirty="0" err="1">
                <a:solidFill>
                  <a:schemeClr val="tx1"/>
                </a:solidFill>
                <a:effectLst/>
                <a:latin typeface="Consolas" panose="020B0609020204030204" pitchFamily="49" charset="0"/>
              </a:rPr>
              <a:t>str</a:t>
            </a:r>
            <a:r>
              <a:rPr lang="es-CO" sz="2400" b="0" dirty="0">
                <a:solidFill>
                  <a:schemeClr val="tx1"/>
                </a:solidFill>
                <a:effectLst/>
                <a:latin typeface="Consolas" panose="020B0609020204030204" pitchFamily="49" charset="0"/>
              </a:rPr>
              <a:t>(id)</a:t>
            </a:r>
          </a:p>
          <a:p>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cursor.execute</a:t>
            </a:r>
            <a:r>
              <a:rPr lang="es-CO" sz="2400" b="0" dirty="0">
                <a:solidFill>
                  <a:schemeClr val="tx1"/>
                </a:solidFill>
                <a:effectLst/>
                <a:latin typeface="Consolas" panose="020B0609020204030204" pitchFamily="49" charset="0"/>
              </a:rPr>
              <a:t>(</a:t>
            </a:r>
            <a:r>
              <a:rPr lang="es-CO" sz="2400" b="0" dirty="0" err="1">
                <a:solidFill>
                  <a:schemeClr val="tx1"/>
                </a:solidFill>
                <a:effectLst/>
                <a:latin typeface="Consolas" panose="020B0609020204030204" pitchFamily="49" charset="0"/>
              </a:rPr>
              <a:t>sql</a:t>
            </a:r>
            <a:r>
              <a:rPr lang="es-CO" sz="2400" b="0" dirty="0">
                <a:solidFill>
                  <a:schemeClr val="tx1"/>
                </a:solidFill>
                <a:effectLst/>
                <a:latin typeface="Consolas" panose="020B0609020204030204" pitchFamily="49" charset="0"/>
              </a:rPr>
              <a:t>)</a:t>
            </a:r>
          </a:p>
          <a:p>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conn.commit</a:t>
            </a:r>
            <a:r>
              <a:rPr lang="es-CO" sz="2400" b="0" dirty="0">
                <a:solidFill>
                  <a:schemeClr val="tx1"/>
                </a:solidFill>
                <a:effectLst/>
                <a:latin typeface="Consolas" panose="020B0609020204030204" pitchFamily="49" charset="0"/>
              </a:rPr>
              <a:t>()</a:t>
            </a:r>
          </a:p>
          <a:p>
            <a:r>
              <a:rPr lang="es-CO" sz="2400" b="0" dirty="0">
                <a:solidFill>
                  <a:schemeClr val="tx1"/>
                </a:solidFill>
                <a:effectLst/>
                <a:latin typeface="Consolas" panose="020B0609020204030204" pitchFamily="49" charset="0"/>
              </a:rPr>
              <a:t>    </a:t>
            </a:r>
            <a:r>
              <a:rPr lang="es-CO" sz="2400" b="0" dirty="0" err="1">
                <a:solidFill>
                  <a:schemeClr val="tx1"/>
                </a:solidFill>
                <a:effectLst/>
                <a:latin typeface="Consolas" panose="020B0609020204030204" pitchFamily="49" charset="0"/>
              </a:rPr>
              <a:t>return</a:t>
            </a:r>
            <a:r>
              <a:rPr lang="es-CO" sz="2400" b="0" dirty="0">
                <a:solidFill>
                  <a:schemeClr val="tx1"/>
                </a:solidFill>
                <a:effectLst/>
                <a:latin typeface="Consolas" panose="020B0609020204030204" pitchFamily="49" charset="0"/>
              </a:rPr>
              <a:t> "200"</a:t>
            </a:r>
            <a:endParaRPr lang="es-CO" sz="1800" b="1" dirty="0">
              <a:solidFill>
                <a:schemeClr val="tx1"/>
              </a:solidFill>
              <a:effectLst>
                <a:outerShdw blurRad="38100" dist="38100" dir="2700000" algn="tl">
                  <a:srgbClr val="000000">
                    <a:alpha val="43137"/>
                  </a:srgbClr>
                </a:outerShdw>
              </a:effectLst>
              <a:latin typeface="Consolas" panose="020B0609020204030204" pitchFamily="49" charset="0"/>
            </a:endParaRPr>
          </a:p>
        </p:txBody>
      </p:sp>
    </p:spTree>
    <p:extLst>
      <p:ext uri="{BB962C8B-B14F-4D97-AF65-F5344CB8AC3E}">
        <p14:creationId xmlns:p14="http://schemas.microsoft.com/office/powerpoint/2010/main" val="255565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CONSTRUIR UNA API CON RESTFULL</a:t>
            </a:r>
            <a:endParaRPr lang="es-CO" sz="3200" dirty="0"/>
          </a:p>
        </p:txBody>
      </p:sp>
      <p:pic>
        <p:nvPicPr>
          <p:cNvPr id="3" name="Imagen 2">
            <a:extLst>
              <a:ext uri="{FF2B5EF4-FFF2-40B4-BE49-F238E27FC236}">
                <a16:creationId xmlns:a16="http://schemas.microsoft.com/office/drawing/2014/main" id="{EB5DDB55-10C6-C634-74AE-867F5887F1E8}"/>
              </a:ext>
            </a:extLst>
          </p:cNvPr>
          <p:cNvPicPr>
            <a:picLocks noChangeAspect="1"/>
          </p:cNvPicPr>
          <p:nvPr/>
        </p:nvPicPr>
        <p:blipFill>
          <a:blip r:embed="rId3"/>
          <a:stretch>
            <a:fillRect/>
          </a:stretch>
        </p:blipFill>
        <p:spPr>
          <a:xfrm>
            <a:off x="776207" y="1582198"/>
            <a:ext cx="10733622" cy="4862145"/>
          </a:xfrm>
          <a:prstGeom prst="rect">
            <a:avLst/>
          </a:prstGeom>
        </p:spPr>
      </p:pic>
    </p:spTree>
    <p:extLst>
      <p:ext uri="{BB962C8B-B14F-4D97-AF65-F5344CB8AC3E}">
        <p14:creationId xmlns:p14="http://schemas.microsoft.com/office/powerpoint/2010/main" val="1381080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INICIAR SERVIDOR FLASK</a:t>
            </a:r>
            <a:endParaRPr lang="es-CO" sz="3200" dirty="0"/>
          </a:p>
        </p:txBody>
      </p:sp>
      <p:sp>
        <p:nvSpPr>
          <p:cNvPr id="4" name="CuadroTexto 3">
            <a:extLst>
              <a:ext uri="{FF2B5EF4-FFF2-40B4-BE49-F238E27FC236}">
                <a16:creationId xmlns:a16="http://schemas.microsoft.com/office/drawing/2014/main" id="{FAF2E09A-D2CF-84EF-A66F-358A10A0801E}"/>
              </a:ext>
            </a:extLst>
          </p:cNvPr>
          <p:cNvSpPr txBox="1"/>
          <p:nvPr/>
        </p:nvSpPr>
        <p:spPr>
          <a:xfrm>
            <a:off x="333829" y="2435331"/>
            <a:ext cx="11176000"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800" b="1" dirty="0">
                <a:solidFill>
                  <a:schemeClr val="tx1"/>
                </a:solidFill>
                <a:effectLst>
                  <a:outerShdw blurRad="38100" dist="38100" dir="2700000" algn="tl">
                    <a:srgbClr val="000000">
                      <a:alpha val="43137"/>
                    </a:srgbClr>
                  </a:outerShdw>
                </a:effectLst>
              </a:rPr>
              <a:t>@echo off</a:t>
            </a:r>
          </a:p>
          <a:p>
            <a:r>
              <a:rPr lang="es-CO" sz="1800" b="1" dirty="0" err="1">
                <a:solidFill>
                  <a:schemeClr val="tx1"/>
                </a:solidFill>
                <a:effectLst>
                  <a:outerShdw blurRad="38100" dist="38100" dir="2700000" algn="tl">
                    <a:srgbClr val="000000">
                      <a:alpha val="43137"/>
                    </a:srgbClr>
                  </a:outerShdw>
                </a:effectLst>
              </a:rPr>
              <a:t>cls</a:t>
            </a:r>
            <a:endParaRPr lang="es-CO" sz="1800" b="1" dirty="0">
              <a:solidFill>
                <a:schemeClr val="tx1"/>
              </a:solidFill>
              <a:effectLst>
                <a:outerShdw blurRad="38100" dist="38100" dir="2700000" algn="tl">
                  <a:srgbClr val="000000">
                    <a:alpha val="43137"/>
                  </a:srgbClr>
                </a:outerShdw>
              </a:effectLst>
            </a:endParaRPr>
          </a:p>
          <a:p>
            <a:r>
              <a:rPr lang="es-CO" sz="1800" b="1" dirty="0">
                <a:solidFill>
                  <a:schemeClr val="tx1"/>
                </a:solidFill>
                <a:effectLst>
                  <a:outerShdw blurRad="38100" dist="38100" dir="2700000" algn="tl">
                    <a:srgbClr val="000000">
                      <a:alpha val="43137"/>
                    </a:srgbClr>
                  </a:outerShdw>
                </a:effectLst>
              </a:rPr>
              <a:t>echo INICIANDO EL SERVIDOR WEB FLASK</a:t>
            </a:r>
          </a:p>
          <a:p>
            <a:r>
              <a:rPr lang="es-CO" sz="1800" b="1" dirty="0">
                <a:solidFill>
                  <a:schemeClr val="tx1"/>
                </a:solidFill>
                <a:effectLst>
                  <a:outerShdw blurRad="38100" dist="38100" dir="2700000" algn="tl">
                    <a:srgbClr val="000000">
                      <a:alpha val="43137"/>
                    </a:srgbClr>
                  </a:outerShdw>
                </a:effectLst>
              </a:rPr>
              <a:t>set FLASK_APP=index.py</a:t>
            </a:r>
          </a:p>
          <a:p>
            <a:r>
              <a:rPr lang="es-CO" sz="1800" b="1" dirty="0">
                <a:solidFill>
                  <a:schemeClr val="tx1"/>
                </a:solidFill>
                <a:effectLst>
                  <a:outerShdw blurRad="38100" dist="38100" dir="2700000" algn="tl">
                    <a:srgbClr val="000000">
                      <a:alpha val="43137"/>
                    </a:srgbClr>
                  </a:outerShdw>
                </a:effectLst>
              </a:rPr>
              <a:t>set FLASK_ENV=</a:t>
            </a:r>
            <a:r>
              <a:rPr lang="es-CO" sz="1800" b="1" dirty="0" err="1">
                <a:solidFill>
                  <a:schemeClr val="tx1"/>
                </a:solidFill>
                <a:effectLst>
                  <a:outerShdw blurRad="38100" dist="38100" dir="2700000" algn="tl">
                    <a:srgbClr val="000000">
                      <a:alpha val="43137"/>
                    </a:srgbClr>
                  </a:outerShdw>
                </a:effectLst>
              </a:rPr>
              <a:t>development</a:t>
            </a:r>
            <a:endParaRPr lang="es-CO" sz="1800" b="1" dirty="0">
              <a:solidFill>
                <a:schemeClr val="tx1"/>
              </a:solidFill>
              <a:effectLst>
                <a:outerShdw blurRad="38100" dist="38100" dir="2700000" algn="tl">
                  <a:srgbClr val="000000">
                    <a:alpha val="43137"/>
                  </a:srgbClr>
                </a:outerShdw>
              </a:effectLst>
            </a:endParaRPr>
          </a:p>
          <a:p>
            <a:r>
              <a:rPr lang="es-CO" sz="1800" b="1" dirty="0">
                <a:solidFill>
                  <a:schemeClr val="tx1"/>
                </a:solidFill>
                <a:effectLst>
                  <a:outerShdw blurRad="38100" dist="38100" dir="2700000" algn="tl">
                    <a:srgbClr val="000000">
                      <a:alpha val="43137"/>
                    </a:srgbClr>
                  </a:outerShdw>
                </a:effectLst>
              </a:rPr>
              <a:t>@call </a:t>
            </a:r>
            <a:r>
              <a:rPr lang="es-CO" sz="1800" b="1" dirty="0" err="1">
                <a:solidFill>
                  <a:schemeClr val="tx1"/>
                </a:solidFill>
                <a:effectLst>
                  <a:outerShdw blurRad="38100" dist="38100" dir="2700000" algn="tl">
                    <a:srgbClr val="000000">
                      <a:alpha val="43137"/>
                    </a:srgbClr>
                  </a:outerShdw>
                </a:effectLst>
              </a:rPr>
              <a:t>flask</a:t>
            </a:r>
            <a:r>
              <a:rPr lang="es-CO" sz="1800" b="1" dirty="0">
                <a:solidFill>
                  <a:schemeClr val="tx1"/>
                </a:solidFill>
                <a:effectLst>
                  <a:outerShdw blurRad="38100" dist="38100" dir="2700000" algn="tl">
                    <a:srgbClr val="000000">
                      <a:alpha val="43137"/>
                    </a:srgbClr>
                  </a:outerShdw>
                </a:effectLst>
              </a:rPr>
              <a:t> run </a:t>
            </a:r>
          </a:p>
        </p:txBody>
      </p:sp>
      <p:sp>
        <p:nvSpPr>
          <p:cNvPr id="5" name="CuadroTexto 4">
            <a:extLst>
              <a:ext uri="{FF2B5EF4-FFF2-40B4-BE49-F238E27FC236}">
                <a16:creationId xmlns:a16="http://schemas.microsoft.com/office/drawing/2014/main" id="{123DF660-B225-E15D-053F-844D3127D375}"/>
              </a:ext>
            </a:extLst>
          </p:cNvPr>
          <p:cNvSpPr txBox="1"/>
          <p:nvPr/>
        </p:nvSpPr>
        <p:spPr>
          <a:xfrm>
            <a:off x="282068" y="2032000"/>
            <a:ext cx="4918334" cy="307777"/>
          </a:xfrm>
          <a:prstGeom prst="rect">
            <a:avLst/>
          </a:prstGeom>
          <a:noFill/>
        </p:spPr>
        <p:txBody>
          <a:bodyPr wrap="none" rtlCol="0">
            <a:spAutoFit/>
          </a:bodyPr>
          <a:lstStyle/>
          <a:p>
            <a:r>
              <a:rPr lang="es-ES" b="1" dirty="0">
                <a:effectLst>
                  <a:outerShdw blurRad="38100" dist="38100" dir="2700000" algn="tl">
                    <a:srgbClr val="000000">
                      <a:alpha val="43137"/>
                    </a:srgbClr>
                  </a:outerShdw>
                </a:effectLst>
              </a:rPr>
              <a:t>INICIAR EL SERVIDOR DE LA APIREST (start_flask.bat)</a:t>
            </a:r>
            <a:endParaRPr lang="es-CO" b="1" dirty="0">
              <a:effectLst>
                <a:outerShdw blurRad="38100" dist="38100" dir="2700000" algn="tl">
                  <a:srgbClr val="000000">
                    <a:alpha val="43137"/>
                  </a:srgbClr>
                </a:outerShdw>
              </a:effectLst>
            </a:endParaRPr>
          </a:p>
        </p:txBody>
      </p:sp>
      <p:pic>
        <p:nvPicPr>
          <p:cNvPr id="7" name="Imagen 6">
            <a:extLst>
              <a:ext uri="{FF2B5EF4-FFF2-40B4-BE49-F238E27FC236}">
                <a16:creationId xmlns:a16="http://schemas.microsoft.com/office/drawing/2014/main" id="{B72E0CCD-1288-8478-3DE5-9188633AFF55}"/>
              </a:ext>
            </a:extLst>
          </p:cNvPr>
          <p:cNvPicPr>
            <a:picLocks noChangeAspect="1"/>
          </p:cNvPicPr>
          <p:nvPr/>
        </p:nvPicPr>
        <p:blipFill>
          <a:blip r:embed="rId3"/>
          <a:stretch>
            <a:fillRect/>
          </a:stretch>
        </p:blipFill>
        <p:spPr>
          <a:xfrm>
            <a:off x="333829" y="4242778"/>
            <a:ext cx="11175999" cy="1987806"/>
          </a:xfrm>
          <a:prstGeom prst="rect">
            <a:avLst/>
          </a:prstGeom>
        </p:spPr>
      </p:pic>
    </p:spTree>
    <p:extLst>
      <p:ext uri="{BB962C8B-B14F-4D97-AF65-F5344CB8AC3E}">
        <p14:creationId xmlns:p14="http://schemas.microsoft.com/office/powerpoint/2010/main" val="277461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dirty="0">
                <a:solidFill>
                  <a:schemeClr val="lt1"/>
                </a:solidFill>
                <a:latin typeface="Work Sans Medium"/>
                <a:ea typeface="Work Sans Medium"/>
                <a:cs typeface="Work Sans Medium"/>
                <a:sym typeface="Work Sans Medium"/>
              </a:rPr>
              <a:t>Conectando MySQL Python</a:t>
            </a:r>
            <a:endParaRPr lang="es-CO" dirty="0"/>
          </a:p>
        </p:txBody>
      </p:sp>
      <p:sp>
        <p:nvSpPr>
          <p:cNvPr id="5" name="CuadroTexto 4">
            <a:extLst>
              <a:ext uri="{FF2B5EF4-FFF2-40B4-BE49-F238E27FC236}">
                <a16:creationId xmlns:a16="http://schemas.microsoft.com/office/drawing/2014/main" id="{83AA4773-DCC8-26E9-2FC3-6F7836E5C107}"/>
              </a:ext>
            </a:extLst>
          </p:cNvPr>
          <p:cNvSpPr txBox="1"/>
          <p:nvPr/>
        </p:nvSpPr>
        <p:spPr>
          <a:xfrm>
            <a:off x="647291" y="2223707"/>
            <a:ext cx="6141492" cy="400110"/>
          </a:xfrm>
          <a:prstGeom prst="rect">
            <a:avLst/>
          </a:prstGeom>
          <a:noFill/>
        </p:spPr>
        <p:txBody>
          <a:bodyPr wrap="square">
            <a:spAutoFit/>
          </a:bodyPr>
          <a:lstStyle/>
          <a:p>
            <a:r>
              <a:rPr lang="es-CO" sz="2000" b="1" dirty="0"/>
              <a:t>Importar las bibliotecas necesarias</a:t>
            </a:r>
          </a:p>
        </p:txBody>
      </p:sp>
      <p:sp>
        <p:nvSpPr>
          <p:cNvPr id="11" name="CuadroTexto 10">
            <a:extLst>
              <a:ext uri="{FF2B5EF4-FFF2-40B4-BE49-F238E27FC236}">
                <a16:creationId xmlns:a16="http://schemas.microsoft.com/office/drawing/2014/main" id="{FC39C89E-70CE-C4E8-3C46-3FB7455111E6}"/>
              </a:ext>
            </a:extLst>
          </p:cNvPr>
          <p:cNvSpPr txBox="1"/>
          <p:nvPr/>
        </p:nvSpPr>
        <p:spPr>
          <a:xfrm>
            <a:off x="647291" y="3801016"/>
            <a:ext cx="11239908" cy="423001"/>
          </a:xfrm>
          <a:prstGeom prst="rect">
            <a:avLst/>
          </a:prstGeom>
          <a:noFill/>
        </p:spPr>
        <p:txBody>
          <a:bodyPr wrap="square">
            <a:spAutoFit/>
          </a:bodyPr>
          <a:lstStyle/>
          <a:p>
            <a:pPr lvl="0" algn="just">
              <a:lnSpc>
                <a:spcPct val="115000"/>
              </a:lnSpc>
              <a:spcAft>
                <a:spcPts val="1000"/>
              </a:spcAft>
            </a:pPr>
            <a:r>
              <a:rPr lang="es-CO" sz="2000" b="1" dirty="0">
                <a:effectLst/>
                <a:latin typeface="+mn-lt"/>
                <a:ea typeface="Calibri" panose="020F0502020204030204" pitchFamily="34" charset="0"/>
                <a:cs typeface="Times New Roman" panose="02020603050405020304" pitchFamily="18" charset="0"/>
              </a:rPr>
              <a:t>Realizar la conexión hacia el servidor </a:t>
            </a:r>
            <a:r>
              <a:rPr lang="es-CO" sz="2000" b="1" dirty="0" err="1">
                <a:effectLst/>
                <a:latin typeface="+mn-lt"/>
                <a:ea typeface="Calibri" panose="020F0502020204030204" pitchFamily="34" charset="0"/>
                <a:cs typeface="Times New Roman" panose="02020603050405020304" pitchFamily="18" charset="0"/>
              </a:rPr>
              <a:t>mysql</a:t>
            </a:r>
            <a:endParaRPr lang="es-CO" sz="2000" b="1" dirty="0">
              <a:effectLst/>
              <a:latin typeface="+mn-lt"/>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35A65A96-6FD7-31F5-4770-F2BBB6B21F60}"/>
              </a:ext>
            </a:extLst>
          </p:cNvPr>
          <p:cNvSpPr txBox="1"/>
          <p:nvPr/>
        </p:nvSpPr>
        <p:spPr>
          <a:xfrm>
            <a:off x="647291" y="2712816"/>
            <a:ext cx="11239908"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import </a:t>
            </a:r>
            <a:r>
              <a:rPr lang="en-US" sz="2000" b="1" dirty="0" err="1">
                <a:solidFill>
                  <a:schemeClr val="tx1"/>
                </a:solidFill>
                <a:effectLst>
                  <a:outerShdw blurRad="38100" dist="38100" dir="2700000" algn="tl">
                    <a:srgbClr val="000000">
                      <a:alpha val="43137"/>
                    </a:srgbClr>
                  </a:outerShdw>
                </a:effectLst>
                <a:latin typeface="Consolas" panose="020B0609020204030204" pitchFamily="49" charset="0"/>
              </a:rPr>
              <a:t>mysql.connector</a:t>
            </a:r>
            <a:endParaRPr lang="en-US" sz="2000" b="1" dirty="0">
              <a:solidFill>
                <a:schemeClr val="tx1"/>
              </a:solidFill>
              <a:effectLst>
                <a:outerShdw blurRad="38100" dist="38100" dir="2700000" algn="tl">
                  <a:srgbClr val="000000">
                    <a:alpha val="43137"/>
                  </a:srgbClr>
                </a:outerShdw>
              </a:effectLst>
              <a:latin typeface="Consolas" panose="020B0609020204030204" pitchFamily="49" charset="0"/>
            </a:endParaRPr>
          </a:p>
          <a:p>
            <a:r>
              <a:rPr lang="en-US" sz="2000" b="1" dirty="0">
                <a:solidFill>
                  <a:schemeClr val="tx1"/>
                </a:solidFill>
                <a:effectLst>
                  <a:outerShdw blurRad="38100" dist="38100" dir="2700000" algn="tl">
                    <a:srgbClr val="000000">
                      <a:alpha val="43137"/>
                    </a:srgbClr>
                  </a:outerShdw>
                </a:effectLst>
                <a:latin typeface="Consolas" panose="020B0609020204030204" pitchFamily="49" charset="0"/>
              </a:rPr>
              <a:t>import pandas as pd</a:t>
            </a:r>
          </a:p>
        </p:txBody>
      </p:sp>
      <p:sp>
        <p:nvSpPr>
          <p:cNvPr id="8" name="CuadroTexto 7">
            <a:extLst>
              <a:ext uri="{FF2B5EF4-FFF2-40B4-BE49-F238E27FC236}">
                <a16:creationId xmlns:a16="http://schemas.microsoft.com/office/drawing/2014/main" id="{E77E0916-6497-55E8-5298-DBEB371B5D8E}"/>
              </a:ext>
            </a:extLst>
          </p:cNvPr>
          <p:cNvSpPr txBox="1"/>
          <p:nvPr/>
        </p:nvSpPr>
        <p:spPr>
          <a:xfrm>
            <a:off x="655953" y="4224017"/>
            <a:ext cx="11239908" cy="224676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conn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mysql.connector.connect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host="localhost",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user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root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passwd</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database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hr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port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=3306</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p:txBody>
      </p:sp>
      <p:sp>
        <p:nvSpPr>
          <p:cNvPr id="10" name="CuadroTexto 9">
            <a:extLst>
              <a:ext uri="{FF2B5EF4-FFF2-40B4-BE49-F238E27FC236}">
                <a16:creationId xmlns:a16="http://schemas.microsoft.com/office/drawing/2014/main" id="{4CE44995-2C92-6A6E-BB2F-69000513D61C}"/>
              </a:ext>
            </a:extLst>
          </p:cNvPr>
          <p:cNvSpPr txBox="1"/>
          <p:nvPr/>
        </p:nvSpPr>
        <p:spPr>
          <a:xfrm>
            <a:off x="649241" y="1693186"/>
            <a:ext cx="1123795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pip</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install</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mysql-connector-python</a:t>
            </a:r>
            <a:endParaRPr lang="es-CO" sz="2000" b="1" dirty="0">
              <a:solidFill>
                <a:schemeClr val="tx1"/>
              </a:solidFill>
              <a:effectLst>
                <a:outerShdw blurRad="38100" dist="38100" dir="2700000" algn="tl">
                  <a:srgbClr val="000000">
                    <a:alpha val="43137"/>
                  </a:srgbClr>
                </a:outerShdw>
              </a:effectLst>
              <a:latin typeface="Consolas" panose="020B0609020204030204" pitchFamily="49" charset="0"/>
            </a:endParaRPr>
          </a:p>
        </p:txBody>
      </p:sp>
    </p:spTree>
    <p:extLst>
      <p:ext uri="{BB962C8B-B14F-4D97-AF65-F5344CB8AC3E}">
        <p14:creationId xmlns:p14="http://schemas.microsoft.com/office/powerpoint/2010/main" val="1081402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rotWithShape="1">
          <a:blip r:embed="rId3"/>
          <a:srcRect b="92038"/>
          <a:stretch/>
        </p:blipFill>
        <p:spPr>
          <a:xfrm>
            <a:off x="0" y="1560738"/>
            <a:ext cx="11277600" cy="421787"/>
          </a:xfrm>
          <a:prstGeom prst="rect">
            <a:avLst/>
          </a:prstGeom>
        </p:spPr>
      </p:pic>
      <p:sp>
        <p:nvSpPr>
          <p:cNvPr id="7" name="CuadroTexto 6">
            <a:extLst>
              <a:ext uri="{FF2B5EF4-FFF2-40B4-BE49-F238E27FC236}">
                <a16:creationId xmlns:a16="http://schemas.microsoft.com/office/drawing/2014/main" id="{7719E4CE-12B1-5F6E-22E4-D2386471D50E}"/>
              </a:ext>
            </a:extLst>
          </p:cNvPr>
          <p:cNvSpPr txBox="1"/>
          <p:nvPr/>
        </p:nvSpPr>
        <p:spPr>
          <a:xfrm>
            <a:off x="101599" y="1982525"/>
            <a:ext cx="11727543" cy="452431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1600" b="1" dirty="0" err="1">
                <a:solidFill>
                  <a:schemeClr val="tx1"/>
                </a:solidFill>
                <a:effectLst>
                  <a:outerShdw blurRad="38100" dist="38100" dir="2700000" algn="tl">
                    <a:srgbClr val="000000">
                      <a:alpha val="43137"/>
                    </a:srgbClr>
                  </a:outerShdw>
                </a:effectLst>
              </a:rPr>
              <a:t>import</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urllib.request</a:t>
            </a:r>
            <a:endParaRPr lang="es-CO" sz="1600" b="1" dirty="0">
              <a:solidFill>
                <a:schemeClr val="tx1"/>
              </a:solidFill>
              <a:effectLst>
                <a:outerShdw blurRad="38100" dist="38100" dir="2700000" algn="tl">
                  <a:srgbClr val="000000">
                    <a:alpha val="43137"/>
                  </a:srgbClr>
                </a:outerShdw>
              </a:effectLst>
            </a:endParaRPr>
          </a:p>
          <a:p>
            <a:r>
              <a:rPr lang="es-CO" sz="1600" b="1" dirty="0" err="1">
                <a:solidFill>
                  <a:schemeClr val="tx1"/>
                </a:solidFill>
                <a:effectLst>
                  <a:outerShdw blurRad="38100" dist="38100" dir="2700000" algn="tl">
                    <a:srgbClr val="000000">
                      <a:alpha val="43137"/>
                    </a:srgbClr>
                  </a:outerShdw>
                </a:effectLst>
              </a:rPr>
              <a:t>import</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json</a:t>
            </a:r>
            <a:endParaRPr lang="es-CO" sz="1600" b="1" dirty="0">
              <a:solidFill>
                <a:schemeClr val="tx1"/>
              </a:solidFill>
              <a:effectLst>
                <a:outerShdw blurRad="38100" dist="38100" dir="2700000" algn="tl">
                  <a:srgbClr val="000000">
                    <a:alpha val="43137"/>
                  </a:srgbClr>
                </a:outerShdw>
              </a:effectLst>
            </a:endParaRPr>
          </a:p>
          <a:p>
            <a:r>
              <a:rPr lang="es-CO" sz="1600" b="1" dirty="0" err="1">
                <a:solidFill>
                  <a:schemeClr val="tx1"/>
                </a:solidFill>
                <a:effectLst>
                  <a:outerShdw blurRad="38100" dist="38100" dir="2700000" algn="tl">
                    <a:srgbClr val="000000">
                      <a:alpha val="43137"/>
                    </a:srgbClr>
                  </a:outerShdw>
                </a:effectLst>
              </a:rPr>
              <a:t>import</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requests</a:t>
            </a:r>
            <a:endParaRPr lang="es-CO" sz="1600" b="1" dirty="0">
              <a:solidFill>
                <a:schemeClr val="tx1"/>
              </a:solidFill>
              <a:effectLst>
                <a:outerShdw blurRad="38100" dist="38100" dir="2700000" algn="tl">
                  <a:srgbClr val="000000">
                    <a:alpha val="43137"/>
                  </a:srgbClr>
                </a:outerShdw>
              </a:effectLst>
            </a:endParaRPr>
          </a:p>
          <a:p>
            <a:r>
              <a:rPr lang="es-CO" sz="1600" b="1" dirty="0" err="1">
                <a:solidFill>
                  <a:schemeClr val="tx1"/>
                </a:solidFill>
                <a:effectLst>
                  <a:outerShdw blurRad="38100" dist="38100" dir="2700000" algn="tl">
                    <a:srgbClr val="000000">
                      <a:alpha val="43137"/>
                    </a:srgbClr>
                  </a:outerShdw>
                </a:effectLst>
              </a:rPr>
              <a:t>from</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requests</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import</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Session</a:t>
            </a:r>
            <a:endParaRPr lang="es-CO" sz="1600" b="1" dirty="0">
              <a:solidFill>
                <a:schemeClr val="tx1"/>
              </a:solidFill>
              <a:effectLst>
                <a:outerShdw blurRad="38100" dist="38100" dir="2700000" algn="tl">
                  <a:srgbClr val="000000">
                    <a:alpha val="43137"/>
                  </a:srgbClr>
                </a:outerShdw>
              </a:effectLst>
            </a:endParaRPr>
          </a:p>
          <a:p>
            <a:endParaRPr lang="es-CO" sz="1600" b="1" dirty="0">
              <a:solidFill>
                <a:schemeClr val="tx1"/>
              </a:solidFill>
              <a:effectLst>
                <a:outerShdw blurRad="38100" dist="38100" dir="2700000" algn="tl">
                  <a:srgbClr val="000000">
                    <a:alpha val="43137"/>
                  </a:srgbClr>
                </a:outerShdw>
              </a:effectLst>
            </a:endParaRPr>
          </a:p>
          <a:p>
            <a:r>
              <a:rPr lang="es-CO" sz="1600" b="1" dirty="0" err="1">
                <a:solidFill>
                  <a:schemeClr val="tx1"/>
                </a:solidFill>
                <a:effectLst>
                  <a:outerShdw blurRad="38100" dist="38100" dir="2700000" algn="tl">
                    <a:srgbClr val="000000">
                      <a:alpha val="43137"/>
                    </a:srgbClr>
                  </a:outerShdw>
                </a:effectLst>
              </a:rPr>
              <a:t>def</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EjecutaRest</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url,metodo,datos</a:t>
            </a:r>
            <a:r>
              <a:rPr lang="es-CO" sz="1600" b="1" dirty="0">
                <a:solidFill>
                  <a:schemeClr val="tx1"/>
                </a:solidFill>
                <a:effectLst>
                  <a:outerShdw blurRad="38100" dist="38100" dir="2700000" algn="tl">
                    <a:srgbClr val="000000">
                      <a:alpha val="43137"/>
                    </a:srgbClr>
                  </a:outerShdw>
                </a:effectLst>
              </a:rPr>
              <a:t>):</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url</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url.replace</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chr</a:t>
            </a:r>
            <a:r>
              <a:rPr lang="es-CO" sz="1600" b="1" dirty="0">
                <a:solidFill>
                  <a:schemeClr val="tx1"/>
                </a:solidFill>
                <a:effectLst>
                  <a:outerShdw blurRad="38100" dist="38100" dir="2700000" algn="tl">
                    <a:srgbClr val="000000">
                      <a:alpha val="43137"/>
                    </a:srgbClr>
                  </a:outerShdw>
                </a:effectLst>
              </a:rPr>
              <a:t>(32),'+')</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miurl</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None</a:t>
            </a:r>
            <a:endParaRPr lang="es-CO" sz="1600" b="1" dirty="0">
              <a:solidFill>
                <a:schemeClr val="tx1"/>
              </a:solidFill>
              <a:effectLst>
                <a:outerShdw blurRad="38100" dist="38100" dir="2700000" algn="tl">
                  <a:srgbClr val="000000">
                    <a:alpha val="43137"/>
                  </a:srgbClr>
                </a:outerShdw>
              </a:effectLst>
            </a:endParaRPr>
          </a:p>
          <a:p>
            <a:r>
              <a:rPr lang="es-CO" sz="1600" b="1" dirty="0">
                <a:solidFill>
                  <a:schemeClr val="tx1"/>
                </a:solidFill>
                <a:effectLst>
                  <a:outerShdw blurRad="38100" dist="38100" dir="2700000" algn="tl">
                    <a:srgbClr val="000000">
                      <a:alpha val="43137"/>
                    </a:srgbClr>
                  </a:outerShdw>
                </a:effectLst>
              </a:rPr>
              <a:t>    try:</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if</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metodo</a:t>
            </a:r>
            <a:r>
              <a:rPr lang="es-CO" sz="1600" b="1" dirty="0">
                <a:solidFill>
                  <a:schemeClr val="tx1"/>
                </a:solidFill>
                <a:effectLst>
                  <a:outerShdw blurRad="38100" dist="38100" dir="2700000" algn="tl">
                    <a:srgbClr val="000000">
                      <a:alpha val="43137"/>
                    </a:srgbClr>
                  </a:outerShdw>
                </a:effectLst>
              </a:rPr>
              <a:t>=="POST":</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miurl</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requests.post</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url,json</a:t>
            </a:r>
            <a:r>
              <a:rPr lang="es-CO" sz="1600" b="1" dirty="0">
                <a:solidFill>
                  <a:schemeClr val="tx1"/>
                </a:solidFill>
                <a:effectLst>
                  <a:outerShdw blurRad="38100" dist="38100" dir="2700000" algn="tl">
                    <a:srgbClr val="000000">
                      <a:alpha val="43137"/>
                    </a:srgbClr>
                  </a:outerShdw>
                </a:effectLst>
              </a:rPr>
              <a:t>=datos)</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if</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metodo</a:t>
            </a:r>
            <a:r>
              <a:rPr lang="es-CO" sz="1600" b="1" dirty="0">
                <a:solidFill>
                  <a:schemeClr val="tx1"/>
                </a:solidFill>
                <a:effectLst>
                  <a:outerShdw blurRad="38100" dist="38100" dir="2700000" algn="tl">
                    <a:srgbClr val="000000">
                      <a:alpha val="43137"/>
                    </a:srgbClr>
                  </a:outerShdw>
                </a:effectLst>
              </a:rPr>
              <a:t>=="PUT":</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miurl</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requests.put</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url,json</a:t>
            </a:r>
            <a:r>
              <a:rPr lang="es-CO" sz="1600" b="1" dirty="0">
                <a:solidFill>
                  <a:schemeClr val="tx1"/>
                </a:solidFill>
                <a:effectLst>
                  <a:outerShdw blurRad="38100" dist="38100" dir="2700000" algn="tl">
                    <a:srgbClr val="000000">
                      <a:alpha val="43137"/>
                    </a:srgbClr>
                  </a:outerShdw>
                </a:effectLst>
              </a:rPr>
              <a:t>=datos)</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if</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metodo</a:t>
            </a:r>
            <a:r>
              <a:rPr lang="es-CO" sz="1600" b="1" dirty="0">
                <a:solidFill>
                  <a:schemeClr val="tx1"/>
                </a:solidFill>
                <a:effectLst>
                  <a:outerShdw blurRad="38100" dist="38100" dir="2700000" algn="tl">
                    <a:srgbClr val="000000">
                      <a:alpha val="43137"/>
                    </a:srgbClr>
                  </a:outerShdw>
                </a:effectLst>
              </a:rPr>
              <a:t>=="DELETE":</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miurl</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requests.delete</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url</a:t>
            </a:r>
            <a:r>
              <a:rPr lang="es-CO" sz="1600" b="1" dirty="0">
                <a:solidFill>
                  <a:schemeClr val="tx1"/>
                </a:solidFill>
                <a:effectLst>
                  <a:outerShdw blurRad="38100" dist="38100" dir="2700000" algn="tl">
                    <a:srgbClr val="000000">
                      <a:alpha val="43137"/>
                    </a:srgbClr>
                  </a:outerShdw>
                </a:effectLst>
              </a:rPr>
              <a:t>)</a:t>
            </a:r>
          </a:p>
          <a:p>
            <a:r>
              <a:rPr lang="es-CO" sz="1600" b="1" dirty="0" err="1">
                <a:solidFill>
                  <a:schemeClr val="tx1"/>
                </a:solidFill>
                <a:effectLst>
                  <a:outerShdw blurRad="38100" dist="38100" dir="2700000" algn="tl">
                    <a:srgbClr val="000000">
                      <a:alpha val="43137"/>
                    </a:srgbClr>
                  </a:outerShdw>
                </a:effectLst>
              </a:rPr>
              <a:t>return</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miurl</a:t>
            </a:r>
            <a:endParaRPr lang="es-CO" sz="1600" b="1" dirty="0">
              <a:solidFill>
                <a:schemeClr val="tx1"/>
              </a:solidFill>
              <a:effectLst>
                <a:outerShdw blurRad="38100" dist="38100" dir="2700000" algn="tl">
                  <a:srgbClr val="000000">
                    <a:alpha val="43137"/>
                  </a:srgbClr>
                </a:outerShdw>
              </a:effectLst>
            </a:endParaRP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except</a:t>
            </a:r>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ValueError</a:t>
            </a:r>
            <a:r>
              <a:rPr lang="es-CO" sz="1600" b="1" dirty="0">
                <a:solidFill>
                  <a:schemeClr val="tx1"/>
                </a:solidFill>
                <a:effectLst>
                  <a:outerShdw blurRad="38100" dist="38100" dir="2700000" algn="tl">
                    <a:srgbClr val="000000">
                      <a:alpha val="43137"/>
                    </a:srgbClr>
                  </a:outerShdw>
                </a:effectLst>
              </a:rPr>
              <a:t>:</a:t>
            </a:r>
          </a:p>
          <a:p>
            <a:r>
              <a:rPr lang="es-CO" sz="1600" b="1" dirty="0">
                <a:solidFill>
                  <a:schemeClr val="tx1"/>
                </a:solidFill>
                <a:effectLst>
                  <a:outerShdw blurRad="38100" dist="38100" dir="2700000" algn="tl">
                    <a:srgbClr val="000000">
                      <a:alpha val="43137"/>
                    </a:srgbClr>
                  </a:outerShdw>
                </a:effectLst>
              </a:rPr>
              <a:t>        </a:t>
            </a:r>
            <a:r>
              <a:rPr lang="es-CO" sz="1600" b="1" dirty="0" err="1">
                <a:solidFill>
                  <a:schemeClr val="tx1"/>
                </a:solidFill>
                <a:effectLst>
                  <a:outerShdw blurRad="38100" dist="38100" dir="2700000" algn="tl">
                    <a:srgbClr val="000000">
                      <a:alpha val="43137"/>
                    </a:srgbClr>
                  </a:outerShdw>
                </a:effectLst>
              </a:rPr>
              <a:t>messagebox.showerror</a:t>
            </a:r>
            <a:r>
              <a:rPr lang="es-CO" sz="1600" b="1" dirty="0">
                <a:solidFill>
                  <a:schemeClr val="tx1"/>
                </a:solidFill>
                <a:effectLst>
                  <a:outerShdw blurRad="38100" dist="38100" dir="2700000" algn="tl">
                    <a:srgbClr val="000000">
                      <a:alpha val="43137"/>
                    </a:srgbClr>
                  </a:outerShdw>
                </a:effectLst>
              </a:rPr>
              <a:t>("Rutinas/</a:t>
            </a:r>
            <a:r>
              <a:rPr lang="es-CO" sz="1600" b="1" dirty="0" err="1">
                <a:solidFill>
                  <a:schemeClr val="tx1"/>
                </a:solidFill>
                <a:effectLst>
                  <a:outerShdw blurRad="38100" dist="38100" dir="2700000" algn="tl">
                    <a:srgbClr val="000000">
                      <a:alpha val="43137"/>
                    </a:srgbClr>
                  </a:outerShdw>
                </a:effectLst>
              </a:rPr>
              <a:t>EjecutaRest</a:t>
            </a:r>
            <a:r>
              <a:rPr lang="es-CO" sz="1600" b="1" dirty="0">
                <a:solidFill>
                  <a:schemeClr val="tx1"/>
                </a:solidFill>
                <a:effectLst>
                  <a:outerShdw blurRad="38100" dist="38100" dir="2700000" algn="tl">
                    <a:srgbClr val="000000">
                      <a:alpha val="43137"/>
                    </a:srgbClr>
                  </a:outerShdw>
                </a:effectLst>
              </a:rPr>
              <a:t>","</a:t>
            </a:r>
            <a:r>
              <a:rPr lang="es-CO" sz="1600" b="1" dirty="0" err="1">
                <a:solidFill>
                  <a:schemeClr val="tx1"/>
                </a:solidFill>
                <a:effectLst>
                  <a:outerShdw blurRad="38100" dist="38100" dir="2700000" algn="tl">
                    <a:srgbClr val="000000">
                      <a:alpha val="43137"/>
                    </a:srgbClr>
                  </a:outerShdw>
                </a:effectLst>
              </a:rPr>
              <a:t>Ocurrio</a:t>
            </a:r>
            <a:r>
              <a:rPr lang="es-CO" sz="1600" b="1" dirty="0">
                <a:solidFill>
                  <a:schemeClr val="tx1"/>
                </a:solidFill>
                <a:effectLst>
                  <a:outerShdw blurRad="38100" dist="38100" dir="2700000" algn="tl">
                    <a:srgbClr val="000000">
                      <a:alpha val="43137"/>
                    </a:srgbClr>
                  </a:outerShdw>
                </a:effectLst>
              </a:rPr>
              <a:t> un error")</a:t>
            </a:r>
          </a:p>
        </p:txBody>
      </p:sp>
    </p:spTree>
    <p:extLst>
      <p:ext uri="{BB962C8B-B14F-4D97-AF65-F5344CB8AC3E}">
        <p14:creationId xmlns:p14="http://schemas.microsoft.com/office/powerpoint/2010/main" val="78655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CONECTANDO CON API</a:t>
            </a:r>
            <a:endParaRPr lang="es-CO" sz="3200" dirty="0"/>
          </a:p>
        </p:txBody>
      </p:sp>
      <p:sp>
        <p:nvSpPr>
          <p:cNvPr id="3" name="CuadroTexto 2">
            <a:extLst>
              <a:ext uri="{FF2B5EF4-FFF2-40B4-BE49-F238E27FC236}">
                <a16:creationId xmlns:a16="http://schemas.microsoft.com/office/drawing/2014/main" id="{DBD4A862-4B0A-6E23-856A-1BA4CBA8134D}"/>
              </a:ext>
            </a:extLst>
          </p:cNvPr>
          <p:cNvSpPr txBox="1"/>
          <p:nvPr/>
        </p:nvSpPr>
        <p:spPr>
          <a:xfrm>
            <a:off x="224971" y="4267197"/>
            <a:ext cx="11742057"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a:solidFill>
                  <a:schemeClr val="tx1"/>
                </a:solidFill>
                <a:effectLst>
                  <a:outerShdw blurRad="38100" dist="38100" dir="2700000" algn="tl">
                    <a:srgbClr val="000000">
                      <a:alpha val="43137"/>
                    </a:srgbClr>
                  </a:outerShdw>
                </a:effectLst>
              </a:rPr>
              <a:t>#print(EjecutaRest('http://127.0.0.1:5000/usua/i','POST',datos))</a:t>
            </a:r>
          </a:p>
          <a:p>
            <a:r>
              <a:rPr lang="es-CO" sz="2000" b="1" dirty="0">
                <a:solidFill>
                  <a:schemeClr val="tx1"/>
                </a:solidFill>
                <a:effectLst>
                  <a:outerShdw blurRad="38100" dist="38100" dir="2700000" algn="tl">
                    <a:srgbClr val="000000">
                      <a:alpha val="43137"/>
                    </a:srgbClr>
                  </a:outerShdw>
                </a:effectLst>
              </a:rPr>
              <a:t>#print(EjecutaRest('http://127.0.0.1:5000/usua/u/3','PUT',datos))</a:t>
            </a:r>
          </a:p>
          <a:p>
            <a:r>
              <a:rPr lang="es-CO" sz="2000" b="1" dirty="0">
                <a:solidFill>
                  <a:schemeClr val="tx1"/>
                </a:solidFill>
                <a:effectLst>
                  <a:outerShdw blurRad="38100" dist="38100" dir="2700000" algn="tl">
                    <a:srgbClr val="000000">
                      <a:alpha val="43137"/>
                    </a:srgbClr>
                  </a:outerShdw>
                </a:effectLst>
              </a:rPr>
              <a:t>#print(EjecutaRest('http://127.0.0.1:5000/usua/d/3','DELETE',datos))</a:t>
            </a:r>
          </a:p>
        </p:txBody>
      </p:sp>
      <p:sp>
        <p:nvSpPr>
          <p:cNvPr id="6" name="CuadroTexto 5">
            <a:extLst>
              <a:ext uri="{FF2B5EF4-FFF2-40B4-BE49-F238E27FC236}">
                <a16:creationId xmlns:a16="http://schemas.microsoft.com/office/drawing/2014/main" id="{6B298E68-D453-EE94-6CE1-9070A1DFC2CF}"/>
              </a:ext>
            </a:extLst>
          </p:cNvPr>
          <p:cNvSpPr txBox="1"/>
          <p:nvPr/>
        </p:nvSpPr>
        <p:spPr>
          <a:xfrm>
            <a:off x="224970" y="2044005"/>
            <a:ext cx="11742057"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ES" sz="1800" b="1" dirty="0">
                <a:solidFill>
                  <a:schemeClr val="tx1"/>
                </a:solidFill>
                <a:effectLst>
                  <a:outerShdw blurRad="38100" dist="38100" dir="2700000" algn="tl">
                    <a:srgbClr val="000000">
                      <a:alpha val="43137"/>
                    </a:srgbClr>
                  </a:outerShdw>
                </a:effectLst>
              </a:rPr>
              <a:t>datos={</a:t>
            </a:r>
          </a:p>
          <a:p>
            <a:r>
              <a:rPr lang="es-ES" sz="1800" b="1" dirty="0">
                <a:solidFill>
                  <a:schemeClr val="tx1"/>
                </a:solidFill>
                <a:effectLst>
                  <a:outerShdw blurRad="38100" dist="38100" dir="2700000" algn="tl">
                    <a:srgbClr val="000000">
                      <a:alpha val="43137"/>
                    </a:srgbClr>
                  </a:outerShdw>
                </a:effectLst>
              </a:rPr>
              <a:t>	"</a:t>
            </a:r>
            <a:r>
              <a:rPr lang="es-ES" sz="1800" b="1" dirty="0" err="1">
                <a:solidFill>
                  <a:schemeClr val="tx1"/>
                </a:solidFill>
                <a:effectLst>
                  <a:outerShdw blurRad="38100" dist="38100" dir="2700000" algn="tl">
                    <a:srgbClr val="000000">
                      <a:alpha val="43137"/>
                    </a:srgbClr>
                  </a:outerShdw>
                </a:effectLst>
              </a:rPr>
              <a:t>login</a:t>
            </a:r>
            <a:r>
              <a:rPr lang="es-ES" sz="1800" b="1" dirty="0">
                <a:solidFill>
                  <a:schemeClr val="tx1"/>
                </a:solidFill>
                <a:effectLst>
                  <a:outerShdw blurRad="38100" dist="38100" dir="2700000" algn="tl">
                    <a:srgbClr val="000000">
                      <a:alpha val="43137"/>
                    </a:srgbClr>
                  </a:outerShdw>
                </a:effectLst>
              </a:rPr>
              <a:t>":"</a:t>
            </a:r>
            <a:r>
              <a:rPr lang="es-ES" sz="1800" b="1" dirty="0" err="1">
                <a:solidFill>
                  <a:schemeClr val="tx1"/>
                </a:solidFill>
                <a:effectLst>
                  <a:outerShdw blurRad="38100" dist="38100" dir="2700000" algn="tl">
                    <a:srgbClr val="000000">
                      <a:alpha val="43137"/>
                    </a:srgbClr>
                  </a:outerShdw>
                </a:effectLst>
              </a:rPr>
              <a:t>mlb</a:t>
            </a:r>
            <a:r>
              <a:rPr lang="es-ES" sz="1800" b="1" dirty="0">
                <a:solidFill>
                  <a:schemeClr val="tx1"/>
                </a:solidFill>
                <a:effectLst>
                  <a:outerShdw blurRad="38100" dist="38100" dir="2700000" algn="tl">
                    <a:srgbClr val="000000">
                      <a:alpha val="43137"/>
                    </a:srgbClr>
                  </a:outerShdw>
                </a:effectLst>
              </a:rPr>
              <a:t>",</a:t>
            </a:r>
          </a:p>
          <a:p>
            <a:r>
              <a:rPr lang="es-ES" sz="1800" b="1" dirty="0">
                <a:solidFill>
                  <a:schemeClr val="tx1"/>
                </a:solidFill>
                <a:effectLst>
                  <a:outerShdw blurRad="38100" dist="38100" dir="2700000" algn="tl">
                    <a:srgbClr val="000000">
                      <a:alpha val="43137"/>
                    </a:srgbClr>
                  </a:outerShdw>
                </a:effectLst>
              </a:rPr>
              <a:t>	"nombre":"</a:t>
            </a:r>
            <a:r>
              <a:rPr lang="es-ES" sz="1800" b="1" dirty="0" err="1">
                <a:solidFill>
                  <a:schemeClr val="tx1"/>
                </a:solidFill>
                <a:effectLst>
                  <a:outerShdw blurRad="38100" dist="38100" dir="2700000" algn="tl">
                    <a:srgbClr val="000000">
                      <a:alpha val="43137"/>
                    </a:srgbClr>
                  </a:outerShdw>
                </a:effectLst>
              </a:rPr>
              <a:t>Maria</a:t>
            </a:r>
            <a:r>
              <a:rPr lang="es-ES" sz="1800" b="1" dirty="0">
                <a:solidFill>
                  <a:schemeClr val="tx1"/>
                </a:solidFill>
                <a:effectLst>
                  <a:outerShdw blurRad="38100" dist="38100" dir="2700000" algn="tl">
                    <a:srgbClr val="000000">
                      <a:alpha val="43137"/>
                    </a:srgbClr>
                  </a:outerShdw>
                </a:effectLst>
              </a:rPr>
              <a:t>",</a:t>
            </a:r>
          </a:p>
          <a:p>
            <a:r>
              <a:rPr lang="es-ES" sz="1800" b="1" dirty="0">
                <a:solidFill>
                  <a:schemeClr val="tx1"/>
                </a:solidFill>
                <a:effectLst>
                  <a:outerShdw blurRad="38100" dist="38100" dir="2700000" algn="tl">
                    <a:srgbClr val="000000">
                      <a:alpha val="43137"/>
                    </a:srgbClr>
                  </a:outerShdw>
                </a:effectLst>
              </a:rPr>
              <a:t>	"</a:t>
            </a:r>
            <a:r>
              <a:rPr lang="es-ES" sz="1800" b="1" dirty="0" err="1">
                <a:solidFill>
                  <a:schemeClr val="tx1"/>
                </a:solidFill>
                <a:effectLst>
                  <a:outerShdw blurRad="38100" dist="38100" dir="2700000" algn="tl">
                    <a:srgbClr val="000000">
                      <a:alpha val="43137"/>
                    </a:srgbClr>
                  </a:outerShdw>
                </a:effectLst>
              </a:rPr>
              <a:t>apellido":"La</a:t>
            </a:r>
            <a:r>
              <a:rPr lang="es-ES" sz="1800" b="1" dirty="0">
                <a:solidFill>
                  <a:schemeClr val="tx1"/>
                </a:solidFill>
                <a:effectLst>
                  <a:outerShdw blurRad="38100" dist="38100" dir="2700000" algn="tl">
                    <a:srgbClr val="000000">
                      <a:alpha val="43137"/>
                    </a:srgbClr>
                  </a:outerShdw>
                </a:effectLst>
              </a:rPr>
              <a:t> bandida",</a:t>
            </a:r>
          </a:p>
          <a:p>
            <a:r>
              <a:rPr lang="es-ES" sz="1800" b="1" dirty="0">
                <a:solidFill>
                  <a:schemeClr val="tx1"/>
                </a:solidFill>
                <a:effectLst>
                  <a:outerShdw blurRad="38100" dist="38100" dir="2700000" algn="tl">
                    <a:srgbClr val="000000">
                      <a:alpha val="43137"/>
                    </a:srgbClr>
                  </a:outerShdw>
                </a:effectLst>
              </a:rPr>
              <a:t>	"</a:t>
            </a:r>
            <a:r>
              <a:rPr lang="es-ES" sz="1800" b="1" dirty="0" err="1">
                <a:solidFill>
                  <a:schemeClr val="tx1"/>
                </a:solidFill>
                <a:effectLst>
                  <a:outerShdw blurRad="38100" dist="38100" dir="2700000" algn="tl">
                    <a:srgbClr val="000000">
                      <a:alpha val="43137"/>
                    </a:srgbClr>
                  </a:outerShdw>
                </a:effectLst>
              </a:rPr>
              <a:t>email":"emadera@gmail.com</a:t>
            </a:r>
            <a:r>
              <a:rPr lang="es-ES" sz="1800" b="1" dirty="0">
                <a:solidFill>
                  <a:schemeClr val="tx1"/>
                </a:solidFill>
                <a:effectLst>
                  <a:outerShdw blurRad="38100" dist="38100" dir="2700000" algn="tl">
                    <a:srgbClr val="000000">
                      <a:alpha val="43137"/>
                    </a:srgbClr>
                  </a:outerShdw>
                </a:effectLst>
              </a:rPr>
              <a:t>"</a:t>
            </a:r>
          </a:p>
          <a:p>
            <a:r>
              <a:rPr lang="es-ES" sz="1800" b="1" dirty="0">
                <a:solidFill>
                  <a:schemeClr val="tx1"/>
                </a:solidFill>
                <a:effectLst>
                  <a:outerShdw blurRad="38100" dist="38100" dir="2700000" algn="tl">
                    <a:srgbClr val="000000">
                      <a:alpha val="43137"/>
                    </a:srgbClr>
                  </a:outerShdw>
                </a:effectLst>
              </a:rPr>
              <a:t>}</a:t>
            </a:r>
            <a:endParaRPr lang="es-CO" sz="1800" b="1" dirty="0">
              <a:solidFill>
                <a:schemeClr val="tx1"/>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ED1635D2-0864-374C-1FFB-3E9BEC566FA2}"/>
              </a:ext>
            </a:extLst>
          </p:cNvPr>
          <p:cNvSpPr txBox="1"/>
          <p:nvPr/>
        </p:nvSpPr>
        <p:spPr>
          <a:xfrm>
            <a:off x="94342" y="1540827"/>
            <a:ext cx="6902852" cy="523220"/>
          </a:xfrm>
          <a:prstGeom prst="rect">
            <a:avLst/>
          </a:prstGeom>
          <a:noFill/>
        </p:spPr>
        <p:txBody>
          <a:bodyPr wrap="none" rtlCol="0">
            <a:spAutoFit/>
          </a:bodyPr>
          <a:lstStyle/>
          <a:p>
            <a:r>
              <a:rPr lang="es-ES" sz="2800" b="1" dirty="0">
                <a:solidFill>
                  <a:srgbClr val="FF0000"/>
                </a:solidFill>
                <a:effectLst>
                  <a:outerShdw blurRad="38100" dist="38100" dir="2700000" algn="tl">
                    <a:srgbClr val="000000">
                      <a:alpha val="43137"/>
                    </a:srgbClr>
                  </a:outerShdw>
                </a:effectLst>
              </a:rPr>
              <a:t>CONSUMIR LOS SERVICIOS DE LA API</a:t>
            </a:r>
            <a:endParaRPr lang="es-CO"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4074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RETO EVIDENCIA</a:t>
            </a:r>
            <a:endParaRPr lang="es-CO" sz="3200" dirty="0"/>
          </a:p>
        </p:txBody>
      </p:sp>
      <p:sp>
        <p:nvSpPr>
          <p:cNvPr id="2" name="Rectangle 2">
            <a:extLst>
              <a:ext uri="{FF2B5EF4-FFF2-40B4-BE49-F238E27FC236}">
                <a16:creationId xmlns:a16="http://schemas.microsoft.com/office/drawing/2014/main" id="{FDA0ADE3-C8E5-B05C-5118-52C783F8AFB4}"/>
              </a:ext>
            </a:extLst>
          </p:cNvPr>
          <p:cNvSpPr>
            <a:spLocks noChangeArrowheads="1"/>
          </p:cNvSpPr>
          <p:nvPr/>
        </p:nvSpPr>
        <p:spPr bwMode="auto">
          <a:xfrm>
            <a:off x="1255594" y="214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5" name="CuadroTexto 4">
            <a:extLst>
              <a:ext uri="{FF2B5EF4-FFF2-40B4-BE49-F238E27FC236}">
                <a16:creationId xmlns:a16="http://schemas.microsoft.com/office/drawing/2014/main" id="{63A3E511-C93D-6839-C07F-973CDEAE5DFC}"/>
              </a:ext>
            </a:extLst>
          </p:cNvPr>
          <p:cNvSpPr txBox="1"/>
          <p:nvPr/>
        </p:nvSpPr>
        <p:spPr>
          <a:xfrm>
            <a:off x="5268036" y="1618649"/>
            <a:ext cx="5959522" cy="4825616"/>
          </a:xfrm>
          <a:prstGeom prst="rect">
            <a:avLst/>
          </a:prstGeom>
          <a:noFill/>
        </p:spPr>
        <p:txBody>
          <a:bodyPr wrap="square">
            <a:spAutoFit/>
          </a:bodyPr>
          <a:lstStyle/>
          <a:p>
            <a:pPr marL="342900" lvl="0" indent="-342900" algn="just">
              <a:lnSpc>
                <a:spcPct val="115000"/>
              </a:lnSpc>
              <a:buFont typeface="+mj-lt"/>
              <a:buAutoNum type="arabicPeriod"/>
            </a:pPr>
            <a:r>
              <a:rPr lang="es-CO" sz="16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Realizar un video en YouTube que muestre la creación de una base de datos aplicando  operaciones con SQL y ORM desde Python, con un DATASET de los datos personales de sus compañeros de ficha (nombres, apellidos, </a:t>
            </a:r>
            <a:r>
              <a:rPr lang="es-CO" sz="1600" b="1" dirty="0" err="1">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dni</a:t>
            </a:r>
            <a:r>
              <a:rPr lang="es-CO" sz="16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 tipo </a:t>
            </a:r>
            <a:r>
              <a:rPr lang="es-CO" sz="1600" b="1" dirty="0" err="1">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dni</a:t>
            </a:r>
            <a:r>
              <a:rPr lang="es-CO" sz="16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 genero, fecha de nacimiento, ciudad de nacimiento), en MySQL, POSTGRESQL y MongoDB.</a:t>
            </a:r>
            <a:endParaRPr lang="es-CO" sz="1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s-CO" sz="16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Se debe realizar desde Python.</a:t>
            </a:r>
            <a:endParaRPr lang="es-CO" sz="1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s-CO" sz="16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Enviar el script de creación del punto 2.</a:t>
            </a:r>
            <a:endParaRPr lang="es-CO" sz="1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CO" b="1" u="none" strike="noStrike" dirty="0">
                <a:solidFill>
                  <a:srgbClr val="141414"/>
                </a:solidFill>
                <a:effectLst>
                  <a:outerShdw blurRad="38100" dist="38100" dir="2700000" algn="tl">
                    <a:srgbClr val="000000">
                      <a:alpha val="43137"/>
                    </a:srgbClr>
                  </a:outerShdw>
                </a:effectLst>
                <a:latin typeface="Helvetica" panose="020B0604020202020204" pitchFamily="34" charset="0"/>
                <a:ea typeface="Calibri" panose="020F0502020204030204" pitchFamily="34" charset="0"/>
                <a:cs typeface="Times New Roman" panose="02020603050405020304" pitchFamily="18" charset="0"/>
              </a:rPr>
              <a:t> </a:t>
            </a:r>
            <a:endParaRPr lang="es-CO" sz="1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CO" b="1" u="sng" dirty="0">
                <a:solidFill>
                  <a:srgbClr val="141414"/>
                </a:solidFill>
                <a:effectLst>
                  <a:outerShdw blurRad="38100" dist="38100" dir="2700000" algn="tl">
                    <a:srgbClr val="000000">
                      <a:alpha val="43137"/>
                    </a:srgbClr>
                  </a:outerShdw>
                </a:effectLst>
                <a:latin typeface="Helvetica" panose="020B0604020202020204" pitchFamily="34" charset="0"/>
                <a:ea typeface="Calibri" panose="020F0502020204030204" pitchFamily="34" charset="0"/>
                <a:cs typeface="Times New Roman" panose="02020603050405020304" pitchFamily="18" charset="0"/>
              </a:rPr>
              <a:t>Nota</a:t>
            </a:r>
            <a:r>
              <a:rPr lang="es-CO" b="1" dirty="0">
                <a:solidFill>
                  <a:srgbClr val="141414"/>
                </a:solidFill>
                <a:effectLst>
                  <a:outerShdw blurRad="38100" dist="38100" dir="2700000" algn="tl">
                    <a:srgbClr val="000000">
                      <a:alpha val="43137"/>
                    </a:srgbClr>
                  </a:outerShdw>
                </a:effectLst>
                <a:latin typeface="Helvetica" panose="020B0604020202020204" pitchFamily="34" charset="0"/>
                <a:ea typeface="Calibri" panose="020F0502020204030204" pitchFamily="34" charset="0"/>
                <a:cs typeface="Times New Roman" panose="02020603050405020304" pitchFamily="18" charset="0"/>
              </a:rPr>
              <a:t>: </a:t>
            </a:r>
            <a:r>
              <a:rPr lang="es-CO" sz="16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Esta evidencia se debe realizar en grupo de 4 aprendizaje, se debe escoger un motor de base de datos (</a:t>
            </a:r>
            <a:r>
              <a:rPr lang="es-CO" sz="16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Times New Roman" panose="02020603050405020304" pitchFamily="18" charset="0"/>
              </a:rPr>
              <a:t> MySQL, POSTGRESQL y MongoDB</a:t>
            </a:r>
            <a:r>
              <a:rPr lang="es-CO" sz="16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Times New Roman" panose="02020603050405020304" pitchFamily="18" charset="0"/>
              </a:rPr>
              <a:t>), y se debe realizar todas las operaciones aprendidas en Python y registrado en el video. Se debe subir individualmente indicando los nombres de sus compañeros de equipo.</a:t>
            </a:r>
            <a:endParaRPr lang="es-CO" sz="1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Te gustan los retos? Mejor que retar tu peso, reta tus decisiones! – Tu  Nutrición Clínica">
            <a:extLst>
              <a:ext uri="{FF2B5EF4-FFF2-40B4-BE49-F238E27FC236}">
                <a16:creationId xmlns:a16="http://schemas.microsoft.com/office/drawing/2014/main" id="{BE3B8618-115D-5A29-DF61-3E1654D20E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25" t="3567" r="7278" b="6688"/>
          <a:stretch/>
        </p:blipFill>
        <p:spPr bwMode="auto">
          <a:xfrm>
            <a:off x="268406" y="1528549"/>
            <a:ext cx="3521122" cy="219728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82A27AF-5FE6-2655-EAF5-A89BB568F28E}"/>
              </a:ext>
            </a:extLst>
          </p:cNvPr>
          <p:cNvPicPr>
            <a:picLocks noChangeAspect="1"/>
          </p:cNvPicPr>
          <p:nvPr/>
        </p:nvPicPr>
        <p:blipFill>
          <a:blip r:embed="rId4"/>
          <a:stretch>
            <a:fillRect/>
          </a:stretch>
        </p:blipFill>
        <p:spPr>
          <a:xfrm>
            <a:off x="823040" y="4034869"/>
            <a:ext cx="3705742" cy="2314898"/>
          </a:xfrm>
          <a:prstGeom prst="rect">
            <a:avLst/>
          </a:prstGeom>
        </p:spPr>
      </p:pic>
    </p:spTree>
    <p:extLst>
      <p:ext uri="{BB962C8B-B14F-4D97-AF65-F5344CB8AC3E}">
        <p14:creationId xmlns:p14="http://schemas.microsoft.com/office/powerpoint/2010/main" val="2633712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sym typeface="Work Sans Medium"/>
              </a:rPr>
              <a:t>CONECTIVIDAD A BASE DE DATOS</a:t>
            </a:r>
            <a:endParaRPr lang="es-CO" sz="3200" dirty="0"/>
          </a:p>
        </p:txBody>
      </p:sp>
      <p:pic>
        <p:nvPicPr>
          <p:cNvPr id="4" name="Imagen 3">
            <a:extLst>
              <a:ext uri="{FF2B5EF4-FFF2-40B4-BE49-F238E27FC236}">
                <a16:creationId xmlns:a16="http://schemas.microsoft.com/office/drawing/2014/main" id="{130505F6-0C55-4F03-FA61-2072D29C3B9C}"/>
              </a:ext>
            </a:extLst>
          </p:cNvPr>
          <p:cNvPicPr>
            <a:picLocks noChangeAspect="1"/>
          </p:cNvPicPr>
          <p:nvPr/>
        </p:nvPicPr>
        <p:blipFill>
          <a:blip r:embed="rId3"/>
          <a:srcRect/>
          <a:stretch/>
        </p:blipFill>
        <p:spPr>
          <a:xfrm>
            <a:off x="472168" y="1493799"/>
            <a:ext cx="11009632" cy="5253720"/>
          </a:xfrm>
          <a:prstGeom prst="rect">
            <a:avLst/>
          </a:prstGeom>
        </p:spPr>
      </p:pic>
    </p:spTree>
    <p:extLst>
      <p:ext uri="{BB962C8B-B14F-4D97-AF65-F5344CB8AC3E}">
        <p14:creationId xmlns:p14="http://schemas.microsoft.com/office/powerpoint/2010/main" val="2622017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8"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 name="CuadroTexto 2">
            <a:extLst>
              <a:ext uri="{FF2B5EF4-FFF2-40B4-BE49-F238E27FC236}">
                <a16:creationId xmlns:a16="http://schemas.microsoft.com/office/drawing/2014/main" id="{132F0A09-5E09-AF2A-1048-25B968958D61}"/>
              </a:ext>
            </a:extLst>
          </p:cNvPr>
          <p:cNvSpPr txBox="1"/>
          <p:nvPr/>
        </p:nvSpPr>
        <p:spPr>
          <a:xfrm>
            <a:off x="262720" y="6550223"/>
            <a:ext cx="6093724" cy="307777"/>
          </a:xfrm>
          <a:prstGeom prst="rect">
            <a:avLst/>
          </a:prstGeom>
          <a:noFill/>
        </p:spPr>
        <p:txBody>
          <a:bodyPr wrap="square">
            <a:spAutoFit/>
          </a:bodyPr>
          <a:lstStyle/>
          <a:p>
            <a:r>
              <a:rPr lang="es-CO" dirty="0"/>
              <a:t>https://cienciadedatos.net/machine-learning-python.html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dirty="0">
                <a:solidFill>
                  <a:schemeClr val="lt1"/>
                </a:solidFill>
                <a:latin typeface="Work Sans Medium"/>
                <a:ea typeface="Work Sans Medium"/>
                <a:cs typeface="Work Sans Medium"/>
                <a:sym typeface="Work Sans Medium"/>
              </a:rPr>
              <a:t>Conectando MySQL Python</a:t>
            </a:r>
            <a:endParaRPr lang="es-CO" dirty="0"/>
          </a:p>
        </p:txBody>
      </p:sp>
      <p:sp>
        <p:nvSpPr>
          <p:cNvPr id="8" name="CuadroTexto 7">
            <a:extLst>
              <a:ext uri="{FF2B5EF4-FFF2-40B4-BE49-F238E27FC236}">
                <a16:creationId xmlns:a16="http://schemas.microsoft.com/office/drawing/2014/main" id="{81F7B6FF-D3F4-ABF3-7650-451BEBB61852}"/>
              </a:ext>
            </a:extLst>
          </p:cNvPr>
          <p:cNvSpPr txBox="1"/>
          <p:nvPr/>
        </p:nvSpPr>
        <p:spPr>
          <a:xfrm>
            <a:off x="647291" y="2211147"/>
            <a:ext cx="6141492" cy="400110"/>
          </a:xfrm>
          <a:prstGeom prst="rect">
            <a:avLst/>
          </a:prstGeom>
          <a:noFill/>
        </p:spPr>
        <p:txBody>
          <a:bodyPr wrap="square">
            <a:spAutoFit/>
          </a:bodyPr>
          <a:lstStyle/>
          <a:p>
            <a:r>
              <a:rPr lang="es-CO" sz="2000" b="1" dirty="0"/>
              <a:t>Crear un cursor para interactuar con MySQL</a:t>
            </a:r>
          </a:p>
        </p:txBody>
      </p:sp>
      <p:sp>
        <p:nvSpPr>
          <p:cNvPr id="11" name="CuadroTexto 10">
            <a:extLst>
              <a:ext uri="{FF2B5EF4-FFF2-40B4-BE49-F238E27FC236}">
                <a16:creationId xmlns:a16="http://schemas.microsoft.com/office/drawing/2014/main" id="{FC39C89E-70CE-C4E8-3C46-3FB7455111E6}"/>
              </a:ext>
            </a:extLst>
          </p:cNvPr>
          <p:cNvSpPr txBox="1"/>
          <p:nvPr/>
        </p:nvSpPr>
        <p:spPr>
          <a:xfrm>
            <a:off x="647291" y="3048976"/>
            <a:ext cx="11239908" cy="461665"/>
          </a:xfrm>
          <a:prstGeom prst="rect">
            <a:avLst/>
          </a:prstGeom>
          <a:noFill/>
        </p:spPr>
        <p:txBody>
          <a:bodyPr wrap="square">
            <a:spAutoFit/>
          </a:bodyPr>
          <a:lstStyle/>
          <a:p>
            <a:r>
              <a:rPr lang="es-CO" sz="2400" b="1" dirty="0"/>
              <a:t>Obtener todas las filas de la tabla </a:t>
            </a:r>
            <a:r>
              <a:rPr lang="es-CO" sz="2400" b="1" dirty="0" err="1"/>
              <a:t>employees</a:t>
            </a:r>
            <a:endParaRPr lang="es-CO" sz="2400" b="1" dirty="0"/>
          </a:p>
        </p:txBody>
      </p:sp>
      <p:sp>
        <p:nvSpPr>
          <p:cNvPr id="3" name="CuadroTexto 2">
            <a:extLst>
              <a:ext uri="{FF2B5EF4-FFF2-40B4-BE49-F238E27FC236}">
                <a16:creationId xmlns:a16="http://schemas.microsoft.com/office/drawing/2014/main" id="{06E030D9-DDA4-E538-F164-0C4BEC0FCC92}"/>
              </a:ext>
            </a:extLst>
          </p:cNvPr>
          <p:cNvSpPr txBox="1"/>
          <p:nvPr/>
        </p:nvSpPr>
        <p:spPr>
          <a:xfrm>
            <a:off x="647290" y="2582276"/>
            <a:ext cx="11239907"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cursor=</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conn.cursor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p:txBody>
      </p:sp>
      <p:sp>
        <p:nvSpPr>
          <p:cNvPr id="7" name="CuadroTexto 6">
            <a:extLst>
              <a:ext uri="{FF2B5EF4-FFF2-40B4-BE49-F238E27FC236}">
                <a16:creationId xmlns:a16="http://schemas.microsoft.com/office/drawing/2014/main" id="{3F0162F0-0A89-F484-1661-05F6FBEB4481}"/>
              </a:ext>
            </a:extLst>
          </p:cNvPr>
          <p:cNvSpPr txBox="1"/>
          <p:nvPr/>
        </p:nvSpPr>
        <p:spPr>
          <a:xfrm>
            <a:off x="647290" y="3510641"/>
            <a:ext cx="11239907"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select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from</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employees</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cursor.execute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sq</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resultado=</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pd.DataFrame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cursor.fetchall</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print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(resultado)</a:t>
            </a:r>
          </a:p>
        </p:txBody>
      </p:sp>
    </p:spTree>
    <p:extLst>
      <p:ext uri="{BB962C8B-B14F-4D97-AF65-F5344CB8AC3E}">
        <p14:creationId xmlns:p14="http://schemas.microsoft.com/office/powerpoint/2010/main" val="1234915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ES" sz="3200" dirty="0">
                <a:solidFill>
                  <a:schemeClr val="lt1"/>
                </a:solidFill>
                <a:latin typeface="Work Sans Medium"/>
                <a:ea typeface="Work Sans Medium"/>
                <a:cs typeface="Work Sans Medium"/>
                <a:sym typeface="Work Sans Medium"/>
              </a:rPr>
              <a:t>PRACTICA MIGRANDO DESDE EXCEL CON PYTHON</a:t>
            </a:r>
            <a:endParaRPr lang="es-CO" sz="3200" dirty="0"/>
          </a:p>
        </p:txBody>
      </p:sp>
      <p:sp>
        <p:nvSpPr>
          <p:cNvPr id="8" name="CuadroTexto 7">
            <a:extLst>
              <a:ext uri="{FF2B5EF4-FFF2-40B4-BE49-F238E27FC236}">
                <a16:creationId xmlns:a16="http://schemas.microsoft.com/office/drawing/2014/main" id="{81F7B6FF-D3F4-ABF3-7650-451BEBB61852}"/>
              </a:ext>
            </a:extLst>
          </p:cNvPr>
          <p:cNvSpPr txBox="1"/>
          <p:nvPr/>
        </p:nvSpPr>
        <p:spPr>
          <a:xfrm>
            <a:off x="647290" y="1610642"/>
            <a:ext cx="8251049" cy="400110"/>
          </a:xfrm>
          <a:prstGeom prst="rect">
            <a:avLst/>
          </a:prstGeom>
          <a:noFill/>
        </p:spPr>
        <p:txBody>
          <a:bodyPr wrap="square">
            <a:spAutoFit/>
          </a:bodyPr>
          <a:lstStyle/>
          <a:p>
            <a:r>
              <a:rPr lang="es-CO" sz="2000" b="1" dirty="0"/>
              <a:t>Instalar los siguientes drivers y descargar el archivo </a:t>
            </a:r>
            <a:r>
              <a:rPr lang="es-CO" sz="2000" b="1" dirty="0">
                <a:hlinkClick r:id="rId3"/>
              </a:rPr>
              <a:t>Neptuno.xls</a:t>
            </a:r>
            <a:r>
              <a:rPr lang="es-CO" sz="2000" b="1" dirty="0"/>
              <a:t>:</a:t>
            </a:r>
          </a:p>
        </p:txBody>
      </p:sp>
      <p:sp>
        <p:nvSpPr>
          <p:cNvPr id="4" name="CuadroTexto 3">
            <a:extLst>
              <a:ext uri="{FF2B5EF4-FFF2-40B4-BE49-F238E27FC236}">
                <a16:creationId xmlns:a16="http://schemas.microsoft.com/office/drawing/2014/main" id="{B67765FF-3517-F9FE-93B7-9798E44169F5}"/>
              </a:ext>
            </a:extLst>
          </p:cNvPr>
          <p:cNvSpPr txBox="1"/>
          <p:nvPr/>
        </p:nvSpPr>
        <p:spPr>
          <a:xfrm>
            <a:off x="647289" y="2647335"/>
            <a:ext cx="6141492" cy="400110"/>
          </a:xfrm>
          <a:prstGeom prst="rect">
            <a:avLst/>
          </a:prstGeom>
          <a:noFill/>
        </p:spPr>
        <p:txBody>
          <a:bodyPr wrap="square">
            <a:spAutoFit/>
          </a:bodyPr>
          <a:lstStyle/>
          <a:p>
            <a:r>
              <a:rPr lang="es-CO" sz="2000" b="1" dirty="0"/>
              <a:t>Importar las bibliotecas necesarias</a:t>
            </a:r>
          </a:p>
        </p:txBody>
      </p:sp>
      <p:sp>
        <p:nvSpPr>
          <p:cNvPr id="7" name="CuadroTexto 6">
            <a:extLst>
              <a:ext uri="{FF2B5EF4-FFF2-40B4-BE49-F238E27FC236}">
                <a16:creationId xmlns:a16="http://schemas.microsoft.com/office/drawing/2014/main" id="{BF40C717-1B36-795F-FDF7-157593A2BF95}"/>
              </a:ext>
            </a:extLst>
          </p:cNvPr>
          <p:cNvSpPr txBox="1"/>
          <p:nvPr/>
        </p:nvSpPr>
        <p:spPr>
          <a:xfrm>
            <a:off x="626817" y="4143411"/>
            <a:ext cx="6161964" cy="400110"/>
          </a:xfrm>
          <a:prstGeom prst="rect">
            <a:avLst/>
          </a:prstGeom>
          <a:noFill/>
        </p:spPr>
        <p:txBody>
          <a:bodyPr wrap="square">
            <a:spAutoFit/>
          </a:bodyPr>
          <a:lstStyle/>
          <a:p>
            <a:r>
              <a:rPr lang="es-CO" sz="2000" b="1" dirty="0"/>
              <a:t>Realizar la conexión hacia el servidor </a:t>
            </a:r>
            <a:r>
              <a:rPr lang="es-CO" sz="2000" b="1" dirty="0" err="1"/>
              <a:t>mysql</a:t>
            </a:r>
            <a:endParaRPr lang="es-CO" sz="2000" b="1" dirty="0"/>
          </a:p>
        </p:txBody>
      </p:sp>
      <p:sp>
        <p:nvSpPr>
          <p:cNvPr id="6" name="CuadroTexto 5">
            <a:extLst>
              <a:ext uri="{FF2B5EF4-FFF2-40B4-BE49-F238E27FC236}">
                <a16:creationId xmlns:a16="http://schemas.microsoft.com/office/drawing/2014/main" id="{E28F68CD-9178-9591-CBC1-4A88C9939FA4}"/>
              </a:ext>
            </a:extLst>
          </p:cNvPr>
          <p:cNvSpPr txBox="1"/>
          <p:nvPr/>
        </p:nvSpPr>
        <p:spPr>
          <a:xfrm>
            <a:off x="678032" y="1933242"/>
            <a:ext cx="11209164" cy="64633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800" b="1" dirty="0">
                <a:solidFill>
                  <a:schemeClr val="tx1"/>
                </a:solidFill>
                <a:effectLst>
                  <a:outerShdw blurRad="38100" dist="38100" dir="2700000" algn="tl">
                    <a:srgbClr val="000000">
                      <a:alpha val="43137"/>
                    </a:srgbClr>
                  </a:outerShdw>
                </a:effectLst>
                <a:latin typeface="Consolas" panose="020B0609020204030204" pitchFamily="49" charset="0"/>
              </a:rPr>
              <a:t>#pip install </a:t>
            </a:r>
            <a:r>
              <a:rPr lang="en-US" sz="1800" b="1" dirty="0" err="1">
                <a:solidFill>
                  <a:schemeClr val="tx1"/>
                </a:solidFill>
                <a:effectLst>
                  <a:outerShdw blurRad="38100" dist="38100" dir="2700000" algn="tl">
                    <a:srgbClr val="000000">
                      <a:alpha val="43137"/>
                    </a:srgbClr>
                  </a:outerShdw>
                </a:effectLst>
                <a:latin typeface="Consolas" panose="020B0609020204030204" pitchFamily="49" charset="0"/>
              </a:rPr>
              <a:t>mysql</a:t>
            </a:r>
            <a:r>
              <a:rPr lang="en-US" sz="1800" b="1" dirty="0">
                <a:solidFill>
                  <a:schemeClr val="tx1"/>
                </a:solidFill>
                <a:effectLst>
                  <a:outerShdw blurRad="38100" dist="38100" dir="2700000" algn="tl">
                    <a:srgbClr val="000000">
                      <a:alpha val="43137"/>
                    </a:srgbClr>
                  </a:outerShdw>
                </a:effectLst>
                <a:latin typeface="Consolas" panose="020B0609020204030204" pitchFamily="49" charset="0"/>
              </a:rPr>
              <a:t>-connector-python</a:t>
            </a:r>
          </a:p>
          <a:p>
            <a:r>
              <a:rPr lang="en-US" sz="1800" b="1" dirty="0">
                <a:solidFill>
                  <a:schemeClr val="tx1"/>
                </a:solidFill>
                <a:effectLst>
                  <a:outerShdw blurRad="38100" dist="38100" dir="2700000" algn="tl">
                    <a:srgbClr val="000000">
                      <a:alpha val="43137"/>
                    </a:srgbClr>
                  </a:outerShdw>
                </a:effectLst>
                <a:latin typeface="Consolas" panose="020B0609020204030204" pitchFamily="49" charset="0"/>
              </a:rPr>
              <a:t>#pip install </a:t>
            </a:r>
            <a:r>
              <a:rPr lang="en-US" sz="1800" b="1" dirty="0" err="1">
                <a:solidFill>
                  <a:schemeClr val="tx1"/>
                </a:solidFill>
                <a:effectLst>
                  <a:outerShdw blurRad="38100" dist="38100" dir="2700000" algn="tl">
                    <a:srgbClr val="000000">
                      <a:alpha val="43137"/>
                    </a:srgbClr>
                  </a:outerShdw>
                </a:effectLst>
                <a:latin typeface="Consolas" panose="020B0609020204030204" pitchFamily="49" charset="0"/>
              </a:rPr>
              <a:t>xlrd</a:t>
            </a:r>
            <a:endParaRPr lang="en-US" sz="1800" b="1" dirty="0">
              <a:solidFill>
                <a:schemeClr val="tx1"/>
              </a:solidFill>
              <a:effectLst>
                <a:outerShdw blurRad="38100" dist="38100" dir="2700000" algn="tl">
                  <a:srgbClr val="000000">
                    <a:alpha val="43137"/>
                  </a:srgbClr>
                </a:outerShdw>
              </a:effectLst>
              <a:latin typeface="Consolas" panose="020B0609020204030204" pitchFamily="49" charset="0"/>
            </a:endParaRPr>
          </a:p>
        </p:txBody>
      </p:sp>
      <p:sp>
        <p:nvSpPr>
          <p:cNvPr id="12" name="CuadroTexto 11">
            <a:extLst>
              <a:ext uri="{FF2B5EF4-FFF2-40B4-BE49-F238E27FC236}">
                <a16:creationId xmlns:a16="http://schemas.microsoft.com/office/drawing/2014/main" id="{2F9A88DD-396F-CC22-59D2-8EA0213C34A5}"/>
              </a:ext>
            </a:extLst>
          </p:cNvPr>
          <p:cNvSpPr txBox="1"/>
          <p:nvPr/>
        </p:nvSpPr>
        <p:spPr>
          <a:xfrm>
            <a:off x="678031" y="3113682"/>
            <a:ext cx="1120916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import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mysql.connector</a:t>
            </a:r>
            <a:endParaRPr lang="es-CO" sz="2000" b="1" dirty="0">
              <a:solidFill>
                <a:schemeClr val="tx1"/>
              </a:solidFill>
              <a:effectLst>
                <a:outerShdw blurRad="38100" dist="38100" dir="2700000" algn="tl">
                  <a:srgbClr val="000000">
                    <a:alpha val="43137"/>
                  </a:srgbClr>
                </a:outerShdw>
              </a:effectLst>
              <a:latin typeface="Consolas" panose="020B0609020204030204" pitchFamily="49" charset="0"/>
            </a:endParaRPr>
          </a:p>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import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xlrd</a:t>
            </a:r>
            <a:endParaRPr lang="es-CO" sz="2000" b="1" dirty="0">
              <a:solidFill>
                <a:schemeClr val="tx1"/>
              </a:solidFill>
              <a:effectLst>
                <a:outerShdw blurRad="38100" dist="38100" dir="2700000" algn="tl">
                  <a:srgbClr val="000000">
                    <a:alpha val="43137"/>
                  </a:srgbClr>
                </a:outerShdw>
              </a:effectLst>
              <a:latin typeface="Consolas" panose="020B0609020204030204" pitchFamily="49" charset="0"/>
            </a:endParaRPr>
          </a:p>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import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pandas as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pd</a:t>
            </a:r>
            <a:endParaRPr lang="es-CO" sz="2000" b="1" dirty="0">
              <a:solidFill>
                <a:schemeClr val="tx1"/>
              </a:solidFill>
              <a:effectLst>
                <a:outerShdw blurRad="38100" dist="38100" dir="2700000" algn="tl">
                  <a:srgbClr val="000000">
                    <a:alpha val="43137"/>
                  </a:srgbClr>
                </a:outerShdw>
              </a:effectLst>
              <a:latin typeface="Consolas" panose="020B0609020204030204" pitchFamily="49" charset="0"/>
            </a:endParaRPr>
          </a:p>
        </p:txBody>
      </p:sp>
      <p:sp>
        <p:nvSpPr>
          <p:cNvPr id="14" name="CuadroTexto 13">
            <a:extLst>
              <a:ext uri="{FF2B5EF4-FFF2-40B4-BE49-F238E27FC236}">
                <a16:creationId xmlns:a16="http://schemas.microsoft.com/office/drawing/2014/main" id="{DF5B9935-2C14-6951-77CE-9E6CC57F69AB}"/>
              </a:ext>
            </a:extLst>
          </p:cNvPr>
          <p:cNvSpPr txBox="1"/>
          <p:nvPr/>
        </p:nvSpPr>
        <p:spPr>
          <a:xfrm>
            <a:off x="655953" y="4528817"/>
            <a:ext cx="11239908" cy="224676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conn</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mysql.connector.connect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host="localhost",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user</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root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passwd</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database</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neptuno</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    </a:t>
            </a:r>
            <a:r>
              <a:rPr lang="es-CO" sz="2000" b="1" dirty="0" err="1">
                <a:solidFill>
                  <a:schemeClr val="tx1"/>
                </a:solidFill>
                <a:effectLst>
                  <a:outerShdw blurRad="38100" dist="38100" dir="2700000" algn="tl">
                    <a:srgbClr val="000000">
                      <a:alpha val="43137"/>
                    </a:srgbClr>
                  </a:outerShdw>
                </a:effectLst>
                <a:latin typeface="Consolas" panose="020B0609020204030204" pitchFamily="49" charset="0"/>
              </a:rPr>
              <a:t>port</a:t>
            </a:r>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=3306</a:t>
            </a:r>
          </a:p>
          <a:p>
            <a:r>
              <a:rPr lang="es-CO" sz="2000" b="1" dirty="0">
                <a:solidFill>
                  <a:schemeClr val="tx1"/>
                </a:solidFill>
                <a:effectLst>
                  <a:outerShdw blurRad="38100" dist="38100" dir="2700000" algn="tl">
                    <a:srgbClr val="000000">
                      <a:alpha val="43137"/>
                    </a:srgbClr>
                  </a:outerShdw>
                </a:effectLst>
                <a:latin typeface="Consolas" panose="020B0609020204030204" pitchFamily="49" charset="0"/>
              </a:rPr>
              <a:t>)</a:t>
            </a:r>
          </a:p>
        </p:txBody>
      </p:sp>
    </p:spTree>
    <p:extLst>
      <p:ext uri="{BB962C8B-B14F-4D97-AF65-F5344CB8AC3E}">
        <p14:creationId xmlns:p14="http://schemas.microsoft.com/office/powerpoint/2010/main" val="371703840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3751</TotalTime>
  <Words>3774</Words>
  <Application>Microsoft Office PowerPoint</Application>
  <PresentationFormat>Panorámica</PresentationFormat>
  <Paragraphs>474</Paragraphs>
  <Slides>74</Slides>
  <Notes>74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74</vt:i4>
      </vt:variant>
    </vt:vector>
  </HeadingPairs>
  <TitlesOfParts>
    <vt:vector size="85" baseType="lpstr">
      <vt:lpstr>Work Sans Medium</vt:lpstr>
      <vt:lpstr>Symbol</vt:lpstr>
      <vt:lpstr>Courier New</vt:lpstr>
      <vt:lpstr>Consolas</vt:lpstr>
      <vt:lpstr>Arial</vt:lpstr>
      <vt:lpstr>Calibri</vt:lpstr>
      <vt:lpstr>Work Sans</vt:lpstr>
      <vt:lpstr>Work Sans Light</vt:lpstr>
      <vt:lpstr>Helvetica</vt:lpstr>
      <vt:lpstr>Century Gothic</vt:lpstr>
      <vt:lpstr>Tema de Office</vt:lpstr>
      <vt:lpstr>Presentación de PowerPoint</vt:lpstr>
      <vt:lpstr>Presentación de PowerPoint</vt:lpstr>
      <vt:lpstr>Presentación de PowerPoint</vt:lpstr>
      <vt:lpstr>Lenguaje de Consulta estructurada</vt:lpstr>
      <vt:lpstr>Conectando al servidor MySQL</vt:lpstr>
      <vt:lpstr>Crear el esquema de base de datos</vt:lpstr>
      <vt:lpstr>Conectando MySQL Python</vt:lpstr>
      <vt:lpstr>Conectando MySQL Python</vt:lpstr>
      <vt:lpstr>PRACTICA MIGRANDO DESDE EXCEL CON PYTHON</vt:lpstr>
      <vt:lpstr>PRACTICA MIGRANDO DESDE EXCEL CON PYTHON</vt:lpstr>
      <vt:lpstr>PRACTICA MIGRANDO DESDE EXCEL CON PYTHON</vt:lpstr>
      <vt:lpstr>PRACTICA MIGRANDO DESDE EXCEL CON PYTHON</vt:lpstr>
      <vt:lpstr>CONECTANDO MONGODB CON PYTHON</vt:lpstr>
      <vt:lpstr>CONECTANDO MONGODB CON PYTHON</vt:lpstr>
      <vt:lpstr>CONECTANDO MONGODB CON PYTHON</vt:lpstr>
      <vt:lpstr>CONECTANDO MONGODB CON PYTHON</vt:lpstr>
      <vt:lpstr>CONECTANDO MONGODB CON PYTHON</vt:lpstr>
      <vt:lpstr>CONECTANDO MONGODB CON PYTHON</vt:lpstr>
      <vt:lpstr>CONECTANDO MONGODB CON PYTHON</vt:lpstr>
      <vt:lpstr>CONECTANDO MONGODB CON PYTHON</vt:lpstr>
      <vt:lpstr>CONECTANDO MONGODB CON PYTHON</vt:lpstr>
      <vt:lpstr>CONECTANDO POSTGRESQL CON PYTHON</vt:lpstr>
      <vt:lpstr>CONECTANDO POSTGRESQL CON PYTHON</vt:lpstr>
      <vt:lpstr>CONECTANDO POSTGRESQL CON PYTHON</vt:lpstr>
      <vt:lpstr>CONECTANDO POSTGRESQL CON PYTHON</vt:lpstr>
      <vt:lpstr>CONECTANDO POSTGRESQL CON PYTHON</vt:lpstr>
      <vt:lpstr>CONECTANDO POSTGRESQL CON PYTHON</vt:lpstr>
      <vt:lpstr>CONECTANDO POSTGRESQL CON PYTHON</vt:lpstr>
      <vt:lpstr>CONECTANDO POSTGRESQL CON PYTHON</vt:lpstr>
      <vt:lpstr>CONECTANDO POSTGRESQL CON PYTHON</vt:lpstr>
      <vt:lpstr>PRACTICA TRABAJO AUTONOMO POSTGRESQL CON PYTHON</vt:lpstr>
      <vt:lpstr>PRACTICA POSTGRESQL CON PYTHON</vt:lpstr>
      <vt:lpstr>PRACTICA POSTGRESQL CON PYTHON</vt:lpstr>
      <vt:lpstr>PRACTICA POSTGRESQL CON PYTHON</vt:lpstr>
      <vt:lpstr>PRACTICA POSTGRESQL CON PYTHON</vt:lpstr>
      <vt:lpstr>PRACTICA TRABAJO AUTONOMO CON PYTHON</vt:lpstr>
      <vt:lpstr>Object Relational Mapping (ORM)</vt:lpstr>
      <vt:lpstr>Object Relational Mapping (ORM)</vt:lpstr>
      <vt:lpstr>Object Relational Mapping (ORM)</vt:lpstr>
      <vt:lpstr>Object Relational Mapping (ORM)</vt:lpstr>
      <vt:lpstr>Object Relational Mapping (ORM)</vt:lpstr>
      <vt:lpstr>Object Relational Mapping (ORM)</vt:lpstr>
      <vt:lpstr>Object Relational Mapping (ORM)</vt:lpstr>
      <vt:lpstr>Object Relational Mapping (ORM)</vt:lpstr>
      <vt:lpstr>DOCKER</vt:lpstr>
      <vt:lpstr>DOCKER</vt:lpstr>
      <vt:lpstr>DOCKER</vt:lpstr>
      <vt:lpstr>DOCKER</vt:lpstr>
      <vt:lpstr>DOCKER</vt:lpstr>
      <vt:lpstr>DOCKER</vt:lpstr>
      <vt:lpstr>MICROSERVICIOS CON PYTHON</vt:lpstr>
      <vt:lpstr>CONECTANDO CON API</vt:lpstr>
      <vt:lpstr>CONECTANDO CON API</vt:lpstr>
      <vt:lpstr>CONECTANDO CON API</vt:lpstr>
      <vt:lpstr>CONECTANDO CON API</vt:lpstr>
      <vt:lpstr>CONECTANDO CON API</vt:lpstr>
      <vt:lpstr>CONECTANDO CON API</vt:lpstr>
      <vt:lpstr>CONECTANDO CON API</vt:lpstr>
      <vt:lpstr>PRACTICA CONECTANDO CON API DESDE PYTHON</vt:lpstr>
      <vt:lpstr>CONSTRUIR UNA API CON RESTFULL</vt:lpstr>
      <vt:lpstr>CONSTRUIR UNA API CON RESTFULL</vt:lpstr>
      <vt:lpstr>CONSTRUIR UNA API CON RESTFULL</vt:lpstr>
      <vt:lpstr>CONSTRUIR UNA API CON RESTFULL</vt:lpstr>
      <vt:lpstr>CONSTRUIR UNA API CON RESTFULL</vt:lpstr>
      <vt:lpstr>CONSTRUIR UNA API CON RESTFULL</vt:lpstr>
      <vt:lpstr>CONSTRUIR UNA API CON RESTFULL</vt:lpstr>
      <vt:lpstr>CONSTRUIR UNA API CON RESTFULL</vt:lpstr>
      <vt:lpstr>CONSTRUIR UNA API CON RESTFULL</vt:lpstr>
      <vt:lpstr>INICIAR SERVIDOR FLASK</vt:lpstr>
      <vt:lpstr>CONECTANDO CON API</vt:lpstr>
      <vt:lpstr>CONECTANDO CON API</vt:lpstr>
      <vt:lpstr>RETO EVIDENCIA</vt:lpstr>
      <vt:lpstr>CONECTIVIDAD A BASE DE DATOS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Administrador</cp:lastModifiedBy>
  <cp:revision>232</cp:revision>
  <cp:lastPrinted>2023-11-21T20:13:26Z</cp:lastPrinted>
  <dcterms:created xsi:type="dcterms:W3CDTF">2020-10-01T23:51:28Z</dcterms:created>
  <dcterms:modified xsi:type="dcterms:W3CDTF">2023-11-22T14:37:30Z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